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62" r:id="rId5"/>
    <p:sldId id="264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9" r:id="rId14"/>
    <p:sldId id="280" r:id="rId15"/>
    <p:sldId id="281" r:id="rId16"/>
    <p:sldId id="282" r:id="rId17"/>
    <p:sldId id="275" r:id="rId18"/>
    <p:sldId id="268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4"/>
    <a:srgbClr val="E8E8E9"/>
    <a:srgbClr val="F9BFDF"/>
    <a:srgbClr val="F27FBE"/>
    <a:srgbClr val="EC409E"/>
    <a:srgbClr val="E6007E"/>
    <a:srgbClr val="03234B"/>
    <a:srgbClr val="A2A2A7"/>
    <a:srgbClr val="464650"/>
    <a:srgbClr val="ADC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AD7D1F-CDC0-4CEB-B144-875E3D49D0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430F5-9F40-4362-85F4-085C0215E4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1B6A1-BE2E-4772-BBD3-EC3F7BC839DE}" type="datetimeFigureOut">
              <a:rPr lang="fr-FR" smtClean="0">
                <a:latin typeface="Arial" panose="020B0604020202020204" pitchFamily="34" charset="0"/>
              </a:rPr>
              <a:t>03/05/2021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8CAE9-B4B7-44A3-A953-AFAD433421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84FA0-E5C8-40AE-97D6-0626FF9E52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D576F-E49F-4C4F-A4D0-9A8A130B9A0D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61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1C683A4-DA5F-4AC0-B623-C481774958C7}" type="datetimeFigureOut">
              <a:rPr lang="fr-FR" smtClean="0"/>
              <a:pPr/>
              <a:t>03/05/2021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C58E59B-3326-4FD4-8806-9EAC0DB7D60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239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st.com/trademarks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 userDrawn="1"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and drop </a:t>
            </a:r>
            <a:br>
              <a:rPr lang="en-US" dirty="0"/>
            </a:br>
            <a:r>
              <a:rPr lang="en-US" dirty="0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57178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 userDrawn="1">
          <p15:clr>
            <a:srgbClr val="FBAE40"/>
          </p15:clr>
        </p15:guide>
        <p15:guide id="2" pos="7387" userDrawn="1">
          <p15:clr>
            <a:srgbClr val="FBAE40"/>
          </p15:clr>
        </p15:guide>
        <p15:guide id="3" orient="horz" pos="3067" userDrawn="1">
          <p15:clr>
            <a:srgbClr val="FBAE40"/>
          </p15:clr>
        </p15:guide>
        <p15:guide id="4" orient="horz" pos="393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  <a:endParaRPr lang="fr-FR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 userDrawn="1"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 userDrawn="1">
          <p15:clr>
            <a:srgbClr val="FBAE40"/>
          </p15:clr>
        </p15:guide>
        <p15:guide id="2" orient="horz" pos="2615" userDrawn="1">
          <p15:clr>
            <a:srgbClr val="FBAE40"/>
          </p15:clr>
        </p15:guide>
        <p15:guide id="3" pos="5196" userDrawn="1">
          <p15:clr>
            <a:srgbClr val="FBAE40"/>
          </p15:clr>
        </p15:guide>
        <p15:guide id="4" pos="61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EA7E-51B5-4CB2-80D5-15820A17CAE3}" type="datetime5">
              <a:rPr lang="en-US" smtClean="0"/>
              <a:t>3-May-21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2803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 userDrawn="1">
          <p15:clr>
            <a:srgbClr val="FBAE40"/>
          </p15:clr>
        </p15:guide>
        <p15:guide id="2" pos="726" userDrawn="1">
          <p15:clr>
            <a:srgbClr val="FBAE40"/>
          </p15:clr>
        </p15:guide>
        <p15:guide id="3" orient="horz" pos="137" userDrawn="1">
          <p15:clr>
            <a:srgbClr val="FBAE40"/>
          </p15:clr>
        </p15:guide>
        <p15:guide id="4" orient="horz" pos="6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 dirty="0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367852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AEE57-6C7A-4485-90B9-68FD3C018D4D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346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 userDrawn="1">
          <p15:clr>
            <a:srgbClr val="FBAE40"/>
          </p15:clr>
        </p15:guide>
        <p15:guide id="2" orient="horz" pos="137" userDrawn="1">
          <p15:clr>
            <a:srgbClr val="FBAE40"/>
          </p15:clr>
        </p15:guide>
        <p15:guide id="3" pos="726" userDrawn="1">
          <p15:clr>
            <a:srgbClr val="FBAE40"/>
          </p15:clr>
        </p15:guide>
        <p15:guide id="4" pos="56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B4663-F7A4-4D1C-A9ED-CB0F8B6C7043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222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674" userDrawn="1">
          <p15:clr>
            <a:srgbClr val="FBAE40"/>
          </p15:clr>
        </p15:guide>
        <p15:guide id="4" orient="horz" pos="137" userDrawn="1">
          <p15:clr>
            <a:srgbClr val="FBAE40"/>
          </p15:clr>
        </p15:guide>
        <p15:guide id="5" pos="72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86AAF-A50C-4368-8908-D3A4D71BEB6A}" type="datetime5">
              <a:rPr lang="en-US" smtClean="0"/>
              <a:t>3-May-21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18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674" userDrawn="1">
          <p15:clr>
            <a:srgbClr val="FBAE40"/>
          </p15:clr>
        </p15:guide>
        <p15:guide id="3" orient="horz" pos="137" userDrawn="1">
          <p15:clr>
            <a:srgbClr val="FBAE40"/>
          </p15:clr>
        </p15:guide>
        <p15:guide id="4" pos="72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FA9459-E99A-42A8-92B5-7137E9427AC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937686-130C-4AED-A17F-79ECBF53C1EB}"/>
                </a:ext>
              </a:extLst>
            </p:cNvPr>
            <p:cNvGrpSpPr/>
            <p:nvPr/>
          </p:nvGrpSpPr>
          <p:grpSpPr>
            <a:xfrm>
              <a:off x="0" y="0"/>
              <a:ext cx="12192000" cy="6854862"/>
              <a:chOff x="0" y="0"/>
              <a:chExt cx="12192000" cy="685486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1E53E3-FC79-490F-927D-EDA5C06E681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4862"/>
              </a:xfrm>
              <a:prstGeom prst="rect">
                <a:avLst/>
              </a:prstGeom>
              <a:solidFill>
                <a:srgbClr val="0023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420E875-771B-4F7F-AE61-DCE396A66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888E23-EA76-462F-A85B-1C6FA527FA6D}"/>
                </a:ext>
              </a:extLst>
            </p:cNvPr>
            <p:cNvGrpSpPr/>
            <p:nvPr/>
          </p:nvGrpSpPr>
          <p:grpSpPr>
            <a:xfrm>
              <a:off x="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 dirty="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 dirty="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011FD0E-B8FA-4370-8190-CB141A1A792B}"/>
              </a:ext>
            </a:extLst>
          </p:cNvPr>
          <p:cNvSpPr/>
          <p:nvPr userDrawn="1"/>
        </p:nvSpPr>
        <p:spPr>
          <a:xfrm>
            <a:off x="3686654" y="2228671"/>
            <a:ext cx="48186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7200" b="1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033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 dirty="0"/>
              <a:t>First level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62A42E78-4FE3-4E16-9FB9-64A349BFE3FC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49D6B855-A76D-4459-A823-EF680B29CDD3}" type="datetime5">
              <a:rPr lang="en-US" smtClean="0"/>
              <a:t>3-May-21</a:t>
            </a:fld>
            <a:endParaRPr lang="fr-FR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 userDrawn="1"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67" r:id="rId3"/>
    <p:sldLayoutId id="2147483664" r:id="rId4"/>
    <p:sldLayoutId id="2147483668" r:id="rId5"/>
    <p:sldLayoutId id="2147483669" r:id="rId6"/>
    <p:sldLayoutId id="2147483670" r:id="rId7"/>
    <p:sldLayoutId id="2147483675" r:id="rId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Resistor Color Code </a:t>
            </a:r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  <a:endParaRPr lang="en-US" b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2613E07-DCF2-4461-AFF5-7A705127F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&amp; presented by</a:t>
            </a:r>
          </a:p>
          <a:p>
            <a:r>
              <a:rPr 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1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4ED5506-B6B4-40FB-8AE5-0E9759E7AA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1171" r="11171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8BB3C2-4DE5-4749-B349-C0AF6E7C8663}"/>
              </a:ext>
            </a:extLst>
          </p:cNvPr>
          <p:cNvSpPr txBox="1"/>
          <p:nvPr/>
        </p:nvSpPr>
        <p:spPr>
          <a:xfrm>
            <a:off x="7061049" y="5723492"/>
            <a:ext cx="15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</a:rPr>
              <a:t>Hockyan TEE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71BAB-8F87-4661-9DAD-DB8EA9BF959F}"/>
              </a:ext>
            </a:extLst>
          </p:cNvPr>
          <p:cNvSpPr txBox="1"/>
          <p:nvPr/>
        </p:nvSpPr>
        <p:spPr>
          <a:xfrm>
            <a:off x="8993980" y="570154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rgbClr val="00B050"/>
                </a:solidFill>
              </a:rPr>
              <a:t>Izanorshahril</a:t>
            </a:r>
            <a:r>
              <a:rPr lang="en-US" dirty="0">
                <a:solidFill>
                  <a:srgbClr val="00B050"/>
                </a:solidFill>
              </a:rPr>
              <a:t> IBRAHIM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E022E-B367-4AF5-A701-F95D34B61933}"/>
              </a:ext>
            </a:extLst>
          </p:cNvPr>
          <p:cNvSpPr txBox="1"/>
          <p:nvPr/>
        </p:nvSpPr>
        <p:spPr>
          <a:xfrm>
            <a:off x="7061049" y="60928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rgbClr val="00B050"/>
                </a:solidFill>
              </a:rPr>
              <a:t>Xiaofen</a:t>
            </a:r>
            <a:r>
              <a:rPr lang="en-US" dirty="0">
                <a:solidFill>
                  <a:srgbClr val="00B050"/>
                </a:solidFill>
              </a:rPr>
              <a:t> 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64B4C-8A89-490B-98CE-A515FE10408A}"/>
              </a:ext>
            </a:extLst>
          </p:cNvPr>
          <p:cNvSpPr txBox="1"/>
          <p:nvPr/>
        </p:nvSpPr>
        <p:spPr>
          <a:xfrm>
            <a:off x="8993980" y="6103630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 dirty="0" err="1"/>
              <a:t>Muhamadfikri</a:t>
            </a:r>
            <a:r>
              <a:rPr lang="en-US" dirty="0"/>
              <a:t> ZANIL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C9489-1AD2-484B-8009-5EEC855E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87" y="1894829"/>
            <a:ext cx="2232606" cy="1214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8F2683-8663-4192-B246-4A62AAD21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64" y="124684"/>
            <a:ext cx="3357562" cy="16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8BC3B8-80C3-4693-9E40-C4AD35E8818E}"/>
              </a:ext>
            </a:extLst>
          </p:cNvPr>
          <p:cNvSpPr txBox="1"/>
          <p:nvPr/>
        </p:nvSpPr>
        <p:spPr>
          <a:xfrm>
            <a:off x="1387013" y="1001791"/>
            <a:ext cx="4292333" cy="5709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500" dirty="0"/>
              <a:t>def </a:t>
            </a:r>
            <a:r>
              <a:rPr lang="en-US" sz="500" dirty="0" err="1"/>
              <a:t>getInput</a:t>
            </a:r>
            <a:r>
              <a:rPr lang="en-US" sz="500" dirty="0"/>
              <a:t>():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userInput</a:t>
            </a:r>
            <a:r>
              <a:rPr lang="en-US" sz="500" dirty="0"/>
              <a:t> = [x for x in input("\</a:t>
            </a:r>
            <a:r>
              <a:rPr lang="en-US" sz="500" dirty="0" err="1"/>
              <a:t>nPlease</a:t>
            </a:r>
            <a:r>
              <a:rPr lang="en-US" sz="500" dirty="0"/>
              <a:t> input each band's color separated by space : ").split(" ")] #takes all input then split by each space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userInput</a:t>
            </a:r>
            <a:r>
              <a:rPr lang="en-US" sz="500" dirty="0"/>
              <a:t> = [</a:t>
            </a:r>
            <a:r>
              <a:rPr lang="en-US" sz="500" dirty="0" err="1"/>
              <a:t>x.lower</a:t>
            </a:r>
            <a:r>
              <a:rPr lang="en-US" sz="500" dirty="0"/>
              <a:t>() for x in </a:t>
            </a:r>
            <a:r>
              <a:rPr lang="en-US" sz="500" dirty="0" err="1"/>
              <a:t>userInput</a:t>
            </a:r>
            <a:r>
              <a:rPr lang="en-US" sz="500" dirty="0"/>
              <a:t>] #to make all lower case so it''</a:t>
            </a:r>
            <a:r>
              <a:rPr lang="en-US" sz="500" dirty="0" err="1"/>
              <a:t>ll</a:t>
            </a:r>
            <a:r>
              <a:rPr lang="en-US" sz="500" dirty="0"/>
              <a:t> be easy to compare later</a:t>
            </a:r>
          </a:p>
          <a:p>
            <a:r>
              <a:rPr lang="en-US" sz="500" dirty="0"/>
              <a:t>    #print(userInput) # check </a:t>
            </a:r>
            <a:r>
              <a:rPr lang="en-US" sz="500" dirty="0" err="1"/>
              <a:t>userInput</a:t>
            </a:r>
            <a:endParaRPr lang="en-US" sz="500" dirty="0"/>
          </a:p>
          <a:p>
            <a:r>
              <a:rPr lang="en-US" sz="500" dirty="0"/>
              <a:t>    return </a:t>
            </a:r>
            <a:r>
              <a:rPr lang="en-US" sz="500" dirty="0" err="1"/>
              <a:t>userInput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):</a:t>
            </a:r>
          </a:p>
          <a:p>
            <a:r>
              <a:rPr lang="en-US" sz="500" dirty="0"/>
              <a:t>if(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&lt; 4):</a:t>
            </a:r>
          </a:p>
          <a:p>
            <a:r>
              <a:rPr lang="en-US" sz="500" dirty="0"/>
              <a:t>        print("\</a:t>
            </a:r>
            <a:r>
              <a:rPr lang="en-US" sz="500" dirty="0" err="1"/>
              <a:t>nLess</a:t>
            </a:r>
            <a:r>
              <a:rPr lang="en-US" sz="500" dirty="0"/>
              <a:t> than 4 inputs, let's try again :)")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&gt; 6):</a:t>
            </a:r>
          </a:p>
          <a:p>
            <a:r>
              <a:rPr lang="en-US" sz="500" dirty="0"/>
              <a:t>        # print("\</a:t>
            </a:r>
            <a:r>
              <a:rPr lang="en-US" sz="500" dirty="0" err="1"/>
              <a:t>nMore</a:t>
            </a:r>
            <a:r>
              <a:rPr lang="en-US" sz="500" dirty="0"/>
              <a:t> than 6 inputs...calculate the 1st six only :) ")</a:t>
            </a:r>
          </a:p>
          <a:p>
            <a:r>
              <a:rPr lang="en-US" sz="500" dirty="0"/>
              <a:t>        #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userInput</a:t>
            </a:r>
            <a:r>
              <a:rPr lang="en-US" sz="500" dirty="0"/>
              <a:t>[:6]</a:t>
            </a:r>
          </a:p>
          <a:p>
            <a:r>
              <a:rPr lang="en-US" sz="500" dirty="0"/>
              <a:t>        print("\</a:t>
            </a:r>
            <a:r>
              <a:rPr lang="en-US" sz="500" dirty="0" err="1"/>
              <a:t>nMore</a:t>
            </a:r>
            <a:r>
              <a:rPr lang="en-US" sz="500" dirty="0"/>
              <a:t> than 6 inputs, please check again :)")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  </a:t>
            </a:r>
          </a:p>
          <a:p>
            <a:r>
              <a:rPr lang="en-US" sz="500" dirty="0"/>
              <a:t>        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4):</a:t>
            </a:r>
          </a:p>
          <a:p>
            <a:r>
              <a:rPr lang="en-US" sz="500" dirty="0"/>
              <a:t>        if </a:t>
            </a:r>
            <a:r>
              <a:rPr lang="en-US" sz="500" dirty="0" err="1"/>
              <a:t>userInput</a:t>
            </a:r>
            <a:r>
              <a:rPr lang="en-US" sz="500" dirty="0"/>
              <a:t>[0]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1st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[1]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2nd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[2] not in </a:t>
            </a:r>
            <a:r>
              <a:rPr lang="en-US" sz="500" dirty="0" err="1"/>
              <a:t>multiplier.keys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3rd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multiplier.keys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[3] not in </a:t>
            </a:r>
            <a:r>
              <a:rPr lang="en-US" sz="500" dirty="0" err="1"/>
              <a:t>tolerance.keys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4th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tolerance.keys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5) or 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6):</a:t>
            </a:r>
          </a:p>
          <a:p>
            <a:r>
              <a:rPr lang="en-US" sz="500" dirty="0"/>
              <a:t>           </a:t>
            </a:r>
          </a:p>
          <a:p>
            <a:r>
              <a:rPr lang="en-US" sz="500" dirty="0"/>
              <a:t>        if </a:t>
            </a:r>
            <a:r>
              <a:rPr lang="en-US" sz="500" dirty="0" err="1"/>
              <a:t>userInput</a:t>
            </a:r>
            <a:r>
              <a:rPr lang="en-US" sz="500" dirty="0"/>
              <a:t>[0]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1st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[1]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2nd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[2] not in </a:t>
            </a:r>
            <a:r>
              <a:rPr lang="en-US" sz="500" dirty="0" err="1"/>
              <a:t>num_code.keys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3rd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num_code.keys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[3] not in </a:t>
            </a:r>
            <a:r>
              <a:rPr lang="en-US" sz="500" dirty="0" err="1"/>
              <a:t>multiplier.keys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4th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multiplier.keys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elif</a:t>
            </a:r>
            <a:r>
              <a:rPr lang="en-US" sz="500" dirty="0"/>
              <a:t> </a:t>
            </a:r>
            <a:r>
              <a:rPr lang="en-US" sz="500" dirty="0" err="1"/>
              <a:t>userInput</a:t>
            </a:r>
            <a:r>
              <a:rPr lang="en-US" sz="500" dirty="0"/>
              <a:t>[4] not in </a:t>
            </a:r>
            <a:r>
              <a:rPr lang="en-US" sz="500" dirty="0" err="1"/>
              <a:t>tolerance.keys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print("\</a:t>
            </a:r>
            <a:r>
              <a:rPr lang="en-US" sz="500" dirty="0" err="1"/>
              <a:t>nInvalid</a:t>
            </a:r>
            <a:r>
              <a:rPr lang="en-US" sz="500" dirty="0"/>
              <a:t> 5th color input! Please enter the colors in the list below only. Thanks")</a:t>
            </a:r>
          </a:p>
          <a:p>
            <a:r>
              <a:rPr lang="en-US" sz="500" dirty="0"/>
              <a:t>            print(</a:t>
            </a:r>
            <a:r>
              <a:rPr lang="en-US" sz="500" dirty="0" err="1"/>
              <a:t>tolerance.keys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</a:t>
            </a:r>
          </a:p>
          <a:p>
            <a:r>
              <a:rPr lang="en-US" sz="500" dirty="0"/>
              <a:t>        if (</a:t>
            </a:r>
            <a:r>
              <a:rPr lang="en-US" sz="500" dirty="0" err="1"/>
              <a:t>len</a:t>
            </a:r>
            <a:r>
              <a:rPr lang="en-US" sz="500" dirty="0"/>
              <a:t>(</a:t>
            </a:r>
            <a:r>
              <a:rPr lang="en-US" sz="500" dirty="0" err="1"/>
              <a:t>userInput</a:t>
            </a:r>
            <a:r>
              <a:rPr lang="en-US" sz="500" dirty="0"/>
              <a:t>) == 6):</a:t>
            </a:r>
          </a:p>
          <a:p>
            <a:r>
              <a:rPr lang="en-US" sz="500" dirty="0"/>
              <a:t>            if </a:t>
            </a:r>
            <a:r>
              <a:rPr lang="en-US" sz="500" dirty="0" err="1"/>
              <a:t>userInput</a:t>
            </a:r>
            <a:r>
              <a:rPr lang="en-US" sz="500" dirty="0"/>
              <a:t>[5] not in </a:t>
            </a:r>
            <a:r>
              <a:rPr lang="en-US" sz="500" dirty="0" err="1"/>
              <a:t>ppm.keys</a:t>
            </a:r>
            <a:r>
              <a:rPr lang="en-US" sz="500" dirty="0"/>
              <a:t>():</a:t>
            </a:r>
          </a:p>
          <a:p>
            <a:r>
              <a:rPr lang="en-US" sz="500" dirty="0"/>
              <a:t>                print("\</a:t>
            </a:r>
            <a:r>
              <a:rPr lang="en-US" sz="500" dirty="0" err="1"/>
              <a:t>nInvalid</a:t>
            </a:r>
            <a:r>
              <a:rPr lang="en-US" sz="500" dirty="0"/>
              <a:t> 6th color input! Please enter the colors in the list below only. Thanks")</a:t>
            </a:r>
          </a:p>
          <a:p>
            <a:r>
              <a:rPr lang="en-US" sz="500" dirty="0"/>
              <a:t>                print(</a:t>
            </a:r>
            <a:r>
              <a:rPr lang="en-US" sz="500" dirty="0" err="1"/>
              <a:t>ppm.keys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    </a:t>
            </a:r>
            <a:r>
              <a:rPr lang="en-US" sz="500" dirty="0" err="1"/>
              <a:t>userInput</a:t>
            </a:r>
            <a:r>
              <a:rPr lang="en-US" sz="500" dirty="0"/>
              <a:t> = </a:t>
            </a:r>
            <a:r>
              <a:rPr lang="en-US" sz="500" dirty="0" err="1"/>
              <a:t>checkInput</a:t>
            </a:r>
            <a:r>
              <a:rPr lang="en-US" sz="500" dirty="0"/>
              <a:t>(</a:t>
            </a:r>
            <a:r>
              <a:rPr lang="en-US" sz="500" dirty="0" err="1"/>
              <a:t>getInput</a:t>
            </a:r>
            <a:r>
              <a:rPr lang="en-US" sz="500" dirty="0"/>
              <a:t>())</a:t>
            </a:r>
          </a:p>
          <a:p>
            <a:r>
              <a:rPr lang="en-US" sz="500" dirty="0"/>
              <a:t>                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userInput</a:t>
            </a:r>
            <a:endParaRPr lang="en-US" sz="500" dirty="0"/>
          </a:p>
          <a:p>
            <a:endParaRPr lang="en-US" sz="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– X GUI – Techniques Used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B5826-6063-45C3-95FF-BA7A9088C580}"/>
              </a:ext>
            </a:extLst>
          </p:cNvPr>
          <p:cNvSpPr txBox="1"/>
          <p:nvPr/>
        </p:nvSpPr>
        <p:spPr>
          <a:xfrm>
            <a:off x="5827992" y="1001791"/>
            <a:ext cx="2871392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simplify_ans</a:t>
            </a:r>
            <a:r>
              <a:rPr lang="en-US" sz="500" dirty="0"/>
              <a:t> (</a:t>
            </a:r>
            <a:r>
              <a:rPr lang="en-US" sz="500" dirty="0" err="1"/>
              <a:t>Rvalue</a:t>
            </a:r>
            <a:r>
              <a:rPr lang="en-US" sz="500" dirty="0"/>
              <a:t>):</a:t>
            </a:r>
          </a:p>
          <a:p>
            <a:r>
              <a:rPr lang="en-US" sz="500" dirty="0"/>
              <a:t>    if </a:t>
            </a:r>
            <a:r>
              <a:rPr lang="en-US" sz="500" dirty="0" err="1"/>
              <a:t>Rvalue</a:t>
            </a:r>
            <a:r>
              <a:rPr lang="en-US" sz="500" dirty="0"/>
              <a:t> &gt;= 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"G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1000000 &lt;= </a:t>
            </a:r>
            <a:r>
              <a:rPr lang="en-US" sz="500" dirty="0" err="1"/>
              <a:t>Rvalue</a:t>
            </a:r>
            <a:r>
              <a:rPr lang="en-US" sz="500" dirty="0"/>
              <a:t> &lt;=1000000000: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"M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 &lt;= </a:t>
            </a:r>
            <a:r>
              <a:rPr lang="en-US" sz="500" dirty="0" err="1"/>
              <a:t>Rvalue</a:t>
            </a:r>
            <a:r>
              <a:rPr lang="en-US" sz="500" dirty="0"/>
              <a:t> &lt;=1000000: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"k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0 &lt;= </a:t>
            </a:r>
            <a:r>
              <a:rPr lang="en-US" sz="500" dirty="0" err="1"/>
              <a:t>Rvalue</a:t>
            </a:r>
            <a:r>
              <a:rPr lang="en-US" sz="500" dirty="0"/>
              <a:t> &lt;=1000: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"Ohm"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ans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 err="1"/>
              <a:t>num_code</a:t>
            </a:r>
            <a:r>
              <a:rPr lang="en-US" sz="500" dirty="0"/>
              <a:t> = {</a:t>
            </a:r>
          </a:p>
          <a:p>
            <a:r>
              <a:rPr lang="en-US" sz="500" dirty="0"/>
              <a:t>        'black': '0',</a:t>
            </a:r>
          </a:p>
          <a:p>
            <a:r>
              <a:rPr lang="en-US" sz="500" dirty="0"/>
              <a:t>        'brown': '1',</a:t>
            </a:r>
          </a:p>
          <a:p>
            <a:r>
              <a:rPr lang="en-US" sz="500" dirty="0"/>
              <a:t>        'red': '2',</a:t>
            </a:r>
          </a:p>
          <a:p>
            <a:r>
              <a:rPr lang="en-US" sz="500" dirty="0"/>
              <a:t>        'orange':'3',</a:t>
            </a:r>
          </a:p>
          <a:p>
            <a:r>
              <a:rPr lang="en-US" sz="500" dirty="0"/>
              <a:t>        'yellow':'4',</a:t>
            </a:r>
          </a:p>
          <a:p>
            <a:r>
              <a:rPr lang="en-US" sz="500" dirty="0"/>
              <a:t>        'green':'5',</a:t>
            </a:r>
          </a:p>
          <a:p>
            <a:r>
              <a:rPr lang="en-US" sz="500" dirty="0"/>
              <a:t>        'blue':'6',</a:t>
            </a:r>
          </a:p>
          <a:p>
            <a:r>
              <a:rPr lang="en-US" sz="500" dirty="0"/>
              <a:t>        'violet':'7',</a:t>
            </a:r>
          </a:p>
          <a:p>
            <a:r>
              <a:rPr lang="en-US" sz="500" dirty="0"/>
              <a:t>        'grey':'8',</a:t>
            </a:r>
          </a:p>
          <a:p>
            <a:r>
              <a:rPr lang="en-US" sz="500" dirty="0"/>
              <a:t>        'white':'9'</a:t>
            </a:r>
          </a:p>
          <a:p>
            <a:r>
              <a:rPr lang="en-US" sz="500" dirty="0"/>
              <a:t>        }</a:t>
            </a:r>
          </a:p>
          <a:p>
            <a:r>
              <a:rPr lang="en-US" sz="500" dirty="0"/>
              <a:t>multiplier = {</a:t>
            </a:r>
          </a:p>
          <a:p>
            <a:r>
              <a:rPr lang="en-US" sz="500" dirty="0"/>
              <a:t>        'black': '1',</a:t>
            </a:r>
          </a:p>
          <a:p>
            <a:r>
              <a:rPr lang="en-US" sz="500" dirty="0"/>
              <a:t>        'brown': '10',</a:t>
            </a:r>
          </a:p>
          <a:p>
            <a:r>
              <a:rPr lang="en-US" sz="500" dirty="0"/>
              <a:t>        'red': '100',</a:t>
            </a:r>
          </a:p>
          <a:p>
            <a:r>
              <a:rPr lang="en-US" sz="500" dirty="0"/>
              <a:t>        'orange':'1000',</a:t>
            </a:r>
          </a:p>
          <a:p>
            <a:r>
              <a:rPr lang="en-US" sz="500" dirty="0"/>
              <a:t>        'yellow':'10000',</a:t>
            </a:r>
          </a:p>
          <a:p>
            <a:r>
              <a:rPr lang="en-US" sz="500" dirty="0"/>
              <a:t>        'green':'100000',</a:t>
            </a:r>
          </a:p>
          <a:p>
            <a:r>
              <a:rPr lang="en-US" sz="500" dirty="0"/>
              <a:t>        'blue':'1000000',</a:t>
            </a:r>
          </a:p>
          <a:p>
            <a:r>
              <a:rPr lang="en-US" sz="500" dirty="0"/>
              <a:t>        'violet':'10000000',</a:t>
            </a:r>
          </a:p>
          <a:p>
            <a:r>
              <a:rPr lang="en-US" sz="500" dirty="0"/>
              <a:t>        'grey':'100000000',</a:t>
            </a:r>
          </a:p>
          <a:p>
            <a:r>
              <a:rPr lang="en-US" sz="500" dirty="0"/>
              <a:t>        'white':'1000000000',</a:t>
            </a:r>
          </a:p>
          <a:p>
            <a:r>
              <a:rPr lang="en-US" sz="500" dirty="0"/>
              <a:t>        'gold': '0.1',</a:t>
            </a:r>
          </a:p>
          <a:p>
            <a:r>
              <a:rPr lang="en-US" sz="500" dirty="0"/>
              <a:t>        'silver': '0.01'</a:t>
            </a:r>
          </a:p>
          <a:p>
            <a:r>
              <a:rPr lang="en-US" sz="500" dirty="0"/>
              <a:t>         }</a:t>
            </a:r>
          </a:p>
          <a:p>
            <a:r>
              <a:rPr lang="en-US" sz="500" dirty="0"/>
              <a:t>tolerance = {</a:t>
            </a:r>
          </a:p>
          <a:p>
            <a:r>
              <a:rPr lang="en-US" sz="500" dirty="0"/>
              <a:t>    'brown' : '+-1%',</a:t>
            </a:r>
          </a:p>
          <a:p>
            <a:r>
              <a:rPr lang="en-US" sz="500" dirty="0"/>
              <a:t>    'red' : '+-2%',</a:t>
            </a:r>
          </a:p>
          <a:p>
            <a:r>
              <a:rPr lang="en-US" sz="500" dirty="0"/>
              <a:t>    'green' : '+-0.5%',</a:t>
            </a:r>
          </a:p>
          <a:p>
            <a:r>
              <a:rPr lang="en-US" sz="500" dirty="0"/>
              <a:t>    'blue' : '+-0.25%',</a:t>
            </a:r>
          </a:p>
          <a:p>
            <a:r>
              <a:rPr lang="en-US" sz="500" dirty="0"/>
              <a:t>    'violet' : '+-0.1%',</a:t>
            </a:r>
          </a:p>
          <a:p>
            <a:r>
              <a:rPr lang="en-US" sz="500" dirty="0"/>
              <a:t>    'grey' : '+-0.05%',</a:t>
            </a:r>
          </a:p>
          <a:p>
            <a:r>
              <a:rPr lang="en-US" sz="500" dirty="0"/>
              <a:t>    'gold' : '+-5%',</a:t>
            </a:r>
          </a:p>
          <a:p>
            <a:r>
              <a:rPr lang="en-US" sz="500" dirty="0"/>
              <a:t>    'silver' : '+-10%'</a:t>
            </a:r>
          </a:p>
          <a:p>
            <a:r>
              <a:rPr lang="en-US" sz="500" dirty="0"/>
              <a:t>}</a:t>
            </a:r>
          </a:p>
          <a:p>
            <a:endParaRPr lang="en-US" sz="500" dirty="0"/>
          </a:p>
          <a:p>
            <a:r>
              <a:rPr lang="en-US" sz="500" dirty="0"/>
              <a:t>ppm = {</a:t>
            </a:r>
          </a:p>
          <a:p>
            <a:r>
              <a:rPr lang="en-US" sz="500" dirty="0"/>
              <a:t>    'brown' : '100ppm',</a:t>
            </a:r>
          </a:p>
          <a:p>
            <a:r>
              <a:rPr lang="en-US" sz="500" dirty="0"/>
              <a:t>    'red' : '50ppm',</a:t>
            </a:r>
          </a:p>
          <a:p>
            <a:r>
              <a:rPr lang="en-US" sz="500" dirty="0"/>
              <a:t>    'orange' : '15ppm',</a:t>
            </a:r>
          </a:p>
          <a:p>
            <a:r>
              <a:rPr lang="en-US" sz="500" dirty="0"/>
              <a:t>    'yellow' : '25ppm',</a:t>
            </a:r>
          </a:p>
          <a:p>
            <a:r>
              <a:rPr lang="en-US" sz="500" dirty="0"/>
              <a:t>    'blue' : '10ppm',</a:t>
            </a:r>
          </a:p>
          <a:p>
            <a:r>
              <a:rPr lang="en-US" sz="500" dirty="0"/>
              <a:t>    'violet' : '5ppm'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E09DAB-53E7-4887-880E-917617C0CE0E}"/>
              </a:ext>
            </a:extLst>
          </p:cNvPr>
          <p:cNvSpPr/>
          <p:nvPr/>
        </p:nvSpPr>
        <p:spPr>
          <a:xfrm>
            <a:off x="4244829" y="1543574"/>
            <a:ext cx="142613" cy="478739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76361-1D9B-4C06-8007-B2BF66734E38}"/>
              </a:ext>
            </a:extLst>
          </p:cNvPr>
          <p:cNvSpPr txBox="1"/>
          <p:nvPr/>
        </p:nvSpPr>
        <p:spPr>
          <a:xfrm>
            <a:off x="4480490" y="3707903"/>
            <a:ext cx="11317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Error handlers if received wrong inputs.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3E4F0CD-3E2A-461D-9D2F-CC248A336BF3}"/>
              </a:ext>
            </a:extLst>
          </p:cNvPr>
          <p:cNvSpPr/>
          <p:nvPr/>
        </p:nvSpPr>
        <p:spPr>
          <a:xfrm>
            <a:off x="1166070" y="1001791"/>
            <a:ext cx="72297" cy="407559"/>
          </a:xfrm>
          <a:prstGeom prst="lef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09646-F997-4C39-BE92-F82FC07064FD}"/>
              </a:ext>
            </a:extLst>
          </p:cNvPr>
          <p:cNvSpPr txBox="1"/>
          <p:nvPr/>
        </p:nvSpPr>
        <p:spPr>
          <a:xfrm>
            <a:off x="180945" y="949537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input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9AFD801-A336-4ECD-B74D-68481409349F}"/>
              </a:ext>
            </a:extLst>
          </p:cNvPr>
          <p:cNvSpPr/>
          <p:nvPr/>
        </p:nvSpPr>
        <p:spPr>
          <a:xfrm>
            <a:off x="7530958" y="1049519"/>
            <a:ext cx="111413" cy="75411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E36EA-9A96-4F52-A34D-6689AF472EBF}"/>
              </a:ext>
            </a:extLst>
          </p:cNvPr>
          <p:cNvSpPr txBox="1"/>
          <p:nvPr/>
        </p:nvSpPr>
        <p:spPr>
          <a:xfrm>
            <a:off x="7761463" y="1080342"/>
            <a:ext cx="1131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Function which simplifies input with added prefix.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F8FBBED-A353-4672-8AF4-72285E32DFB5}"/>
              </a:ext>
            </a:extLst>
          </p:cNvPr>
          <p:cNvSpPr/>
          <p:nvPr/>
        </p:nvSpPr>
        <p:spPr>
          <a:xfrm>
            <a:off x="6734580" y="1969722"/>
            <a:ext cx="230505" cy="329856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4FF61-3B76-48A3-8168-CFA398B49A8E}"/>
              </a:ext>
            </a:extLst>
          </p:cNvPr>
          <p:cNvSpPr txBox="1"/>
          <p:nvPr/>
        </p:nvSpPr>
        <p:spPr>
          <a:xfrm>
            <a:off x="7080175" y="3492459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Declarations of dictionaries</a:t>
            </a:r>
          </a:p>
        </p:txBody>
      </p:sp>
    </p:spTree>
    <p:extLst>
      <p:ext uri="{BB962C8B-B14F-4D97-AF65-F5344CB8AC3E}">
        <p14:creationId xmlns:p14="http://schemas.microsoft.com/office/powerpoint/2010/main" val="298609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– √ GUI - BATCH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EFF7E-67F0-4351-961B-C730EE6C2A8B}"/>
              </a:ext>
            </a:extLst>
          </p:cNvPr>
          <p:cNvSpPr txBox="1"/>
          <p:nvPr/>
        </p:nvSpPr>
        <p:spPr>
          <a:xfrm>
            <a:off x="565312" y="991045"/>
            <a:ext cx="8259906" cy="44935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Function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CreateBatchFile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(filename As String)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Dim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Dim file</a:t>
            </a: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=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CreateObject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("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Scripting.FileSystemObject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")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file =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fso.CreateTextFile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(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ThisWorkbook.Path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&amp; "\" &amp; filename, True)</a:t>
            </a: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"@echo off"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"cd " &amp;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ThisWorkbook.Path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"set root=C:\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ProgramData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\Miniconda3"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%root%\Scripts\activate.bat %root%"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activate learn-python"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If Me.OptionButton1.Value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Me.ComboBox1.Value &amp; " " &amp; Me.ComboBox2.Value &amp; " " &amp; Me.ComboBox3.Value &amp; " " &amp; Me.ComboBox4.Value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ElseIf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Me.OptionButton2.Value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Me.ComboBox5.Value &amp; " " &amp; Me.ComboBox6.Value &amp; " " &amp; Me.ComboBox7.Value &amp; " " &amp; Me.ComboBox8.Value &amp; " " &amp; Me.ComboBox13.Value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ElseIf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Me.OptionButton3.Value = True Then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   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file.WriteLine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"call python Resistor.py " &amp; Me.ComboBox9.Value &amp; " " &amp; Me.ComboBox10.Value &amp; " " &amp; Me.ComboBox11.Value &amp; " " &amp; Me.ComboBox12.Value &amp; " " &amp; Me.ComboBox14.Value &amp; " " &amp; Me.ComboBox15.Value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   End If</a:t>
            </a:r>
          </a:p>
          <a:p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file.Close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file = Nothing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</a:t>
            </a:r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fso</a:t>
            </a:r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 = Nothing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9090493" y="3097058"/>
            <a:ext cx="307128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Similar routine but writing in another programming language VBA.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And also added communication by giving color code information from VBA to Python script through these </a:t>
            </a:r>
            <a:r>
              <a:rPr lang="en-US" sz="11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commands</a:t>
            </a:r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E6FA557-7A51-4230-BCBE-3F4C314457B3}"/>
              </a:ext>
            </a:extLst>
          </p:cNvPr>
          <p:cNvSpPr/>
          <p:nvPr/>
        </p:nvSpPr>
        <p:spPr>
          <a:xfrm>
            <a:off x="8833607" y="2290996"/>
            <a:ext cx="157993" cy="253371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F333C7-037E-441E-9BF8-CE305BB4523F}"/>
              </a:ext>
            </a:extLst>
          </p:cNvPr>
          <p:cNvSpPr/>
          <p:nvPr/>
        </p:nvSpPr>
        <p:spPr>
          <a:xfrm>
            <a:off x="565312" y="3088494"/>
            <a:ext cx="8201183" cy="189456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4033E1-C6E8-4DDE-9E1F-E8C300760923}"/>
              </a:ext>
            </a:extLst>
          </p:cNvPr>
          <p:cNvCxnSpPr/>
          <p:nvPr/>
        </p:nvCxnSpPr>
        <p:spPr>
          <a:xfrm flipH="1">
            <a:off x="8825218" y="4035777"/>
            <a:ext cx="1258349" cy="0"/>
          </a:xfrm>
          <a:prstGeom prst="straightConnector1">
            <a:avLst/>
          </a:prstGeom>
          <a:ln w="22225">
            <a:solidFill>
              <a:srgbClr val="7030A0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092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A4DC4-0C61-407A-953C-794420686F68}"/>
              </a:ext>
            </a:extLst>
          </p:cNvPr>
          <p:cNvSpPr txBox="1"/>
          <p:nvPr/>
        </p:nvSpPr>
        <p:spPr>
          <a:xfrm>
            <a:off x="300037" y="852545"/>
            <a:ext cx="6094602" cy="54784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700" dirty="0"/>
              <a:t>run=1</a:t>
            </a:r>
          </a:p>
          <a:p>
            <a:r>
              <a:rPr lang="en-US" sz="700" dirty="0"/>
              <a:t>while(run==1):</a:t>
            </a:r>
          </a:p>
          <a:p>
            <a:r>
              <a:rPr lang="en-US" sz="700" dirty="0"/>
              <a:t>    #print ("######## Resistor Color Code Calculator #######")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userInput</a:t>
            </a:r>
            <a:r>
              <a:rPr lang="en-US" sz="700" dirty="0"/>
              <a:t> = </a:t>
            </a:r>
            <a:r>
              <a:rPr lang="en-US" sz="700" dirty="0" err="1"/>
              <a:t>checkInput</a:t>
            </a:r>
            <a:r>
              <a:rPr lang="en-US" sz="700" dirty="0"/>
              <a:t>(</a:t>
            </a:r>
            <a:r>
              <a:rPr lang="en-US" sz="700" dirty="0" err="1"/>
              <a:t>getInput</a:t>
            </a:r>
            <a:r>
              <a:rPr lang="en-US" sz="700" dirty="0"/>
              <a:t>())</a:t>
            </a:r>
          </a:p>
          <a:p>
            <a:endParaRPr lang="en-US" sz="700" dirty="0"/>
          </a:p>
          <a:p>
            <a:r>
              <a:rPr lang="en-US" sz="700" dirty="0"/>
              <a:t>    if(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4):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float(multiplier[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tolerance[</a:t>
            </a:r>
            <a:r>
              <a:rPr lang="en-US" sz="700" dirty="0" err="1"/>
              <a:t>userInput</a:t>
            </a:r>
            <a:r>
              <a:rPr lang="en-US" sz="700" dirty="0"/>
              <a:t>[3]]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((x1*10)+x2)*x3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{}".format(ans,x4))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5):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{}".format(ans,x5))</a:t>
            </a:r>
          </a:p>
          <a:p>
            <a:endParaRPr lang="en-US" sz="700" dirty="0"/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6):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    x6 = ppm[</a:t>
            </a:r>
            <a:r>
              <a:rPr lang="en-US" sz="700" dirty="0" err="1"/>
              <a:t>userInput</a:t>
            </a:r>
            <a:r>
              <a:rPr lang="en-US" sz="700" dirty="0"/>
              <a:t>[5]]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sys.stdout.write</a:t>
            </a:r>
            <a:r>
              <a:rPr lang="en-US" sz="700" dirty="0"/>
              <a:t>("{} {} {}".format(ans,x5,x6))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run=0</a:t>
            </a:r>
          </a:p>
          <a:p>
            <a:r>
              <a:rPr lang="en-US" sz="700" dirty="0"/>
              <a:t>    #while(1):</a:t>
            </a:r>
          </a:p>
          <a:p>
            <a:r>
              <a:rPr lang="en-US" sz="700" dirty="0"/>
              <a:t>    #    </a:t>
            </a:r>
            <a:r>
              <a:rPr lang="en-US" sz="700" dirty="0" err="1"/>
              <a:t>recalc</a:t>
            </a:r>
            <a:r>
              <a:rPr lang="en-US" sz="700" dirty="0"/>
              <a:t> = input("Do you want to calculate another resistor value? (y/n) : ")</a:t>
            </a:r>
          </a:p>
          <a:p>
            <a:r>
              <a:rPr lang="en-US" sz="700" dirty="0"/>
              <a:t>    #    if(</a:t>
            </a:r>
            <a:r>
              <a:rPr lang="en-US" sz="700" dirty="0" err="1"/>
              <a:t>recalc</a:t>
            </a:r>
            <a:r>
              <a:rPr lang="en-US" sz="700" dirty="0"/>
              <a:t> == 'y'):</a:t>
            </a:r>
          </a:p>
          <a:p>
            <a:r>
              <a:rPr lang="en-US" sz="700" dirty="0"/>
              <a:t>    #        run=1</a:t>
            </a:r>
          </a:p>
          <a:p>
            <a:r>
              <a:rPr lang="en-US" sz="700" dirty="0"/>
              <a:t>    #        print("\n")</a:t>
            </a:r>
          </a:p>
          <a:p>
            <a:r>
              <a:rPr lang="en-US" sz="700" dirty="0"/>
              <a:t>    #        break</a:t>
            </a:r>
          </a:p>
          <a:p>
            <a:r>
              <a:rPr lang="en-US" sz="700" dirty="0"/>
              <a:t>    #    if(</a:t>
            </a:r>
            <a:r>
              <a:rPr lang="en-US" sz="700" dirty="0" err="1"/>
              <a:t>recalc</a:t>
            </a:r>
            <a:r>
              <a:rPr lang="en-US" sz="700" dirty="0"/>
              <a:t> == 'n'):</a:t>
            </a:r>
          </a:p>
          <a:p>
            <a:r>
              <a:rPr lang="en-US" sz="700" dirty="0"/>
              <a:t>    #        print("\</a:t>
            </a:r>
            <a:r>
              <a:rPr lang="en-US" sz="700" dirty="0" err="1"/>
              <a:t>nByeBye.Thank</a:t>
            </a:r>
            <a:r>
              <a:rPr lang="en-US" sz="700" dirty="0"/>
              <a:t> you.")</a:t>
            </a:r>
          </a:p>
          <a:p>
            <a:r>
              <a:rPr lang="en-US" sz="700" dirty="0"/>
              <a:t>    #        break</a:t>
            </a:r>
          </a:p>
          <a:p>
            <a:r>
              <a:rPr lang="en-US" sz="700" dirty="0"/>
              <a:t>    #    else:</a:t>
            </a:r>
          </a:p>
          <a:p>
            <a:r>
              <a:rPr lang="en-US" sz="700" dirty="0"/>
              <a:t>    #        print("\</a:t>
            </a:r>
            <a:r>
              <a:rPr lang="en-US" sz="700" dirty="0" err="1"/>
              <a:t>nInvalid</a:t>
            </a:r>
            <a:r>
              <a:rPr lang="en-US" sz="700" dirty="0"/>
              <a:t> Input\n")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– √ GUI – Main 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1979802" y="1506970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Convert color code into values and store in variables such as x1, x2, x3, x4.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EEF29F2-9F2D-4883-81CB-A6BEB9D0B790}"/>
              </a:ext>
            </a:extLst>
          </p:cNvPr>
          <p:cNvSpPr/>
          <p:nvPr/>
        </p:nvSpPr>
        <p:spPr>
          <a:xfrm>
            <a:off x="1921079" y="1434517"/>
            <a:ext cx="58723" cy="52850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7990-B172-4867-BCA4-DB5DC8653E83}"/>
              </a:ext>
            </a:extLst>
          </p:cNvPr>
          <p:cNvSpPr txBox="1"/>
          <p:nvPr/>
        </p:nvSpPr>
        <p:spPr>
          <a:xfrm>
            <a:off x="1821810" y="1997045"/>
            <a:ext cx="7871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Calculation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F847A7B-6E91-4C47-BF3B-1B43256CA4EF}"/>
              </a:ext>
            </a:extLst>
          </p:cNvPr>
          <p:cNvSpPr/>
          <p:nvPr/>
        </p:nvSpPr>
        <p:spPr>
          <a:xfrm>
            <a:off x="1763087" y="2067451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7E490-9D8F-4A6D-9C13-EC40C5C0D175}"/>
              </a:ext>
            </a:extLst>
          </p:cNvPr>
          <p:cNvSpPr txBox="1"/>
          <p:nvPr/>
        </p:nvSpPr>
        <p:spPr>
          <a:xfrm>
            <a:off x="1821809" y="2112461"/>
            <a:ext cx="38072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Adding prefix to result to have better visibility, such as M Ohm. 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1ABADB7-44B3-4A80-A15F-0B16CC571660}"/>
              </a:ext>
            </a:extLst>
          </p:cNvPr>
          <p:cNvSpPr/>
          <p:nvPr/>
        </p:nvSpPr>
        <p:spPr>
          <a:xfrm>
            <a:off x="1763087" y="2182867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8CC38-B242-4A04-9A5C-4A4F421057B6}"/>
              </a:ext>
            </a:extLst>
          </p:cNvPr>
          <p:cNvSpPr txBox="1"/>
          <p:nvPr/>
        </p:nvSpPr>
        <p:spPr>
          <a:xfrm>
            <a:off x="3316012" y="2867874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5 Band routine which is similar routine as 4 bands but more variables.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9896B1C-60D5-4688-8935-EDB370EF0BBF}"/>
              </a:ext>
            </a:extLst>
          </p:cNvPr>
          <p:cNvSpPr/>
          <p:nvPr/>
        </p:nvSpPr>
        <p:spPr>
          <a:xfrm>
            <a:off x="3113714" y="2600915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7CC7F-080F-4928-8CC8-0D3D623D2E2F}"/>
              </a:ext>
            </a:extLst>
          </p:cNvPr>
          <p:cNvSpPr txBox="1"/>
          <p:nvPr/>
        </p:nvSpPr>
        <p:spPr>
          <a:xfrm>
            <a:off x="3316012" y="3935863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6 Band routine which is similar routine as 4 bands but more variables.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04A2FA9-8272-4B65-8BDB-4936D4E9F502}"/>
              </a:ext>
            </a:extLst>
          </p:cNvPr>
          <p:cNvSpPr/>
          <p:nvPr/>
        </p:nvSpPr>
        <p:spPr>
          <a:xfrm>
            <a:off x="3113714" y="3668904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999DA-6BED-4355-9646-C91A46298744}"/>
              </a:ext>
            </a:extLst>
          </p:cNvPr>
          <p:cNvSpPr txBox="1"/>
          <p:nvPr/>
        </p:nvSpPr>
        <p:spPr>
          <a:xfrm>
            <a:off x="3686527" y="5267407"/>
            <a:ext cx="24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Disable looping within Python as looping control by VBA.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7F0B10F-706D-4734-A521-4A9B79EA7828}"/>
              </a:ext>
            </a:extLst>
          </p:cNvPr>
          <p:cNvSpPr/>
          <p:nvPr/>
        </p:nvSpPr>
        <p:spPr>
          <a:xfrm>
            <a:off x="3484228" y="5000448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B7824-1A29-4CA4-BF19-7DD093079F5C}"/>
              </a:ext>
            </a:extLst>
          </p:cNvPr>
          <p:cNvSpPr txBox="1"/>
          <p:nvPr/>
        </p:nvSpPr>
        <p:spPr>
          <a:xfrm>
            <a:off x="3029823" y="972976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Disable headers in python as python no more visible.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EE8358B-8323-4E6B-BEB0-C3845D500F0C}"/>
              </a:ext>
            </a:extLst>
          </p:cNvPr>
          <p:cNvSpPr/>
          <p:nvPr/>
        </p:nvSpPr>
        <p:spPr>
          <a:xfrm>
            <a:off x="2938943" y="1093933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8BC3B8-80C3-4693-9E40-C4AD35E8818E}"/>
              </a:ext>
            </a:extLst>
          </p:cNvPr>
          <p:cNvSpPr txBox="1"/>
          <p:nvPr/>
        </p:nvSpPr>
        <p:spPr>
          <a:xfrm>
            <a:off x="1387013" y="1001791"/>
            <a:ext cx="4292333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400" dirty="0"/>
              <a:t>import sys</a:t>
            </a:r>
          </a:p>
          <a:p>
            <a:r>
              <a:rPr lang="en-US" sz="400" dirty="0"/>
              <a:t>def </a:t>
            </a:r>
            <a:r>
              <a:rPr lang="en-US" sz="400" dirty="0" err="1"/>
              <a:t>getInput</a:t>
            </a:r>
            <a:r>
              <a:rPr lang="en-US" sz="400" dirty="0"/>
              <a:t>():</a:t>
            </a:r>
          </a:p>
          <a:p>
            <a:r>
              <a:rPr lang="en-US" sz="400" dirty="0"/>
              <a:t>    y = ""</a:t>
            </a:r>
          </a:p>
          <a:p>
            <a:r>
              <a:rPr lang="en-US" sz="400" dirty="0"/>
              <a:t>    if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4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5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 + " " + </a:t>
            </a:r>
            <a:r>
              <a:rPr lang="en-US" sz="400" dirty="0" err="1"/>
              <a:t>sys.argv</a:t>
            </a:r>
            <a:r>
              <a:rPr lang="en-US" sz="400" dirty="0"/>
              <a:t>[5]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sys.argv</a:t>
            </a:r>
            <a:r>
              <a:rPr lang="en-US" sz="400" dirty="0"/>
              <a:t>)-1) == 6 :</a:t>
            </a:r>
          </a:p>
          <a:p>
            <a:r>
              <a:rPr lang="en-US" sz="400" dirty="0"/>
              <a:t>        y = </a:t>
            </a:r>
            <a:r>
              <a:rPr lang="en-US" sz="400" dirty="0" err="1"/>
              <a:t>sys.argv</a:t>
            </a:r>
            <a:r>
              <a:rPr lang="en-US" sz="400" dirty="0"/>
              <a:t>[1] + " " + </a:t>
            </a:r>
            <a:r>
              <a:rPr lang="en-US" sz="400" dirty="0" err="1"/>
              <a:t>sys.argv</a:t>
            </a:r>
            <a:r>
              <a:rPr lang="en-US" sz="400" dirty="0"/>
              <a:t>[2] + " " + </a:t>
            </a:r>
            <a:r>
              <a:rPr lang="en-US" sz="400" dirty="0" err="1"/>
              <a:t>sys.argv</a:t>
            </a:r>
            <a:r>
              <a:rPr lang="en-US" sz="400" dirty="0"/>
              <a:t>[3] + " " + </a:t>
            </a:r>
            <a:r>
              <a:rPr lang="en-US" sz="400" dirty="0" err="1"/>
              <a:t>sys.argv</a:t>
            </a:r>
            <a:r>
              <a:rPr lang="en-US" sz="400" dirty="0"/>
              <a:t>[4] + " " + </a:t>
            </a:r>
            <a:r>
              <a:rPr lang="en-US" sz="400" dirty="0" err="1"/>
              <a:t>sys.argv</a:t>
            </a:r>
            <a:r>
              <a:rPr lang="en-US" sz="400" dirty="0"/>
              <a:t>[5] + " " + </a:t>
            </a:r>
            <a:r>
              <a:rPr lang="en-US" sz="400" dirty="0" err="1"/>
              <a:t>sys.argv</a:t>
            </a:r>
            <a:r>
              <a:rPr lang="en-US" sz="400" dirty="0"/>
              <a:t>[6]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userInput</a:t>
            </a:r>
            <a:r>
              <a:rPr lang="en-US" sz="400" dirty="0"/>
              <a:t> = [x for x in </a:t>
            </a:r>
            <a:r>
              <a:rPr lang="en-US" sz="400" dirty="0" err="1"/>
              <a:t>y.split</a:t>
            </a:r>
            <a:r>
              <a:rPr lang="en-US" sz="400" dirty="0"/>
              <a:t>(" ")] #takes all input then split by each space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userInput</a:t>
            </a:r>
            <a:r>
              <a:rPr lang="en-US" sz="400" dirty="0"/>
              <a:t> = [</a:t>
            </a:r>
            <a:r>
              <a:rPr lang="en-US" sz="400" dirty="0" err="1"/>
              <a:t>x.lower</a:t>
            </a:r>
            <a:r>
              <a:rPr lang="en-US" sz="400" dirty="0"/>
              <a:t>() for x in </a:t>
            </a:r>
            <a:r>
              <a:rPr lang="en-US" sz="400" dirty="0" err="1"/>
              <a:t>userInput</a:t>
            </a:r>
            <a:r>
              <a:rPr lang="en-US" sz="400" dirty="0"/>
              <a:t>] #to make all lower case so it''</a:t>
            </a:r>
            <a:r>
              <a:rPr lang="en-US" sz="400" dirty="0" err="1"/>
              <a:t>ll</a:t>
            </a:r>
            <a:r>
              <a:rPr lang="en-US" sz="400" dirty="0"/>
              <a:t> be easy to compare later</a:t>
            </a:r>
          </a:p>
          <a:p>
            <a:r>
              <a:rPr lang="en-US" sz="400" dirty="0"/>
              <a:t>    #print(userInput) # check </a:t>
            </a:r>
            <a:r>
              <a:rPr lang="en-US" sz="400" dirty="0" err="1"/>
              <a:t>userInput</a:t>
            </a:r>
            <a:endParaRPr lang="en-US" sz="400" dirty="0"/>
          </a:p>
          <a:p>
            <a:r>
              <a:rPr lang="en-US" sz="400" dirty="0"/>
              <a:t>    return </a:t>
            </a:r>
            <a:r>
              <a:rPr lang="en-US" sz="400" dirty="0" err="1"/>
              <a:t>userInput</a:t>
            </a:r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):</a:t>
            </a:r>
          </a:p>
          <a:p>
            <a:r>
              <a:rPr lang="en-US" sz="400" dirty="0"/>
              <a:t>if(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&lt; 4):</a:t>
            </a:r>
          </a:p>
          <a:p>
            <a:r>
              <a:rPr lang="en-US" sz="400" dirty="0"/>
              <a:t>        print("\</a:t>
            </a:r>
            <a:r>
              <a:rPr lang="en-US" sz="400" dirty="0" err="1"/>
              <a:t>nLess</a:t>
            </a:r>
            <a:r>
              <a:rPr lang="en-US" sz="400" dirty="0"/>
              <a:t> than 4 inputs, let's try again :)")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&gt; 6):</a:t>
            </a:r>
          </a:p>
          <a:p>
            <a:r>
              <a:rPr lang="en-US" sz="400" dirty="0"/>
              <a:t>        # print("\</a:t>
            </a:r>
            <a:r>
              <a:rPr lang="en-US" sz="400" dirty="0" err="1"/>
              <a:t>nMore</a:t>
            </a:r>
            <a:r>
              <a:rPr lang="en-US" sz="400" dirty="0"/>
              <a:t> than 6 inputs...calculate the 1st six only :) ")</a:t>
            </a:r>
          </a:p>
          <a:p>
            <a:r>
              <a:rPr lang="en-US" sz="400" dirty="0"/>
              <a:t>        #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userInput</a:t>
            </a:r>
            <a:r>
              <a:rPr lang="en-US" sz="400" dirty="0"/>
              <a:t>[:6]</a:t>
            </a:r>
          </a:p>
          <a:p>
            <a:r>
              <a:rPr lang="en-US" sz="400" dirty="0"/>
              <a:t>        print("\</a:t>
            </a:r>
            <a:r>
              <a:rPr lang="en-US" sz="400" dirty="0" err="1"/>
              <a:t>nMore</a:t>
            </a:r>
            <a:r>
              <a:rPr lang="en-US" sz="400" dirty="0"/>
              <a:t> than 6 inputs, please check again :)")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  </a:t>
            </a:r>
          </a:p>
          <a:p>
            <a:r>
              <a:rPr lang="en-US" sz="400" dirty="0"/>
              <a:t>    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4):</a:t>
            </a:r>
          </a:p>
          <a:p>
            <a:r>
              <a:rPr lang="en-US" sz="400" dirty="0"/>
              <a:t>        if </a:t>
            </a:r>
            <a:r>
              <a:rPr lang="en-US" sz="400" dirty="0" err="1"/>
              <a:t>userInput</a:t>
            </a:r>
            <a:r>
              <a:rPr lang="en-US" sz="400" dirty="0"/>
              <a:t>[0]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1st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[1]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2nd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[2] not in </a:t>
            </a:r>
            <a:r>
              <a:rPr lang="en-US" sz="400" dirty="0" err="1"/>
              <a:t>multiplier.keys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3rd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multiplier.keys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[3] not in </a:t>
            </a:r>
            <a:r>
              <a:rPr lang="en-US" sz="400" dirty="0" err="1"/>
              <a:t>tolerance.keys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4th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tolerance.keys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elif</a:t>
            </a:r>
            <a:r>
              <a:rPr lang="en-US" sz="400" dirty="0"/>
              <a:t>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5) or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6):</a:t>
            </a:r>
          </a:p>
          <a:p>
            <a:r>
              <a:rPr lang="en-US" sz="400" dirty="0"/>
              <a:t>           </a:t>
            </a:r>
          </a:p>
          <a:p>
            <a:r>
              <a:rPr lang="en-US" sz="400" dirty="0"/>
              <a:t>        if </a:t>
            </a:r>
            <a:r>
              <a:rPr lang="en-US" sz="400" dirty="0" err="1"/>
              <a:t>userInput</a:t>
            </a:r>
            <a:r>
              <a:rPr lang="en-US" sz="400" dirty="0"/>
              <a:t>[0]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1st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[1]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2nd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[2] not in </a:t>
            </a:r>
            <a:r>
              <a:rPr lang="en-US" sz="400" dirty="0" err="1"/>
              <a:t>num_code.keys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3rd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num_code.keys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[3] not in </a:t>
            </a:r>
            <a:r>
              <a:rPr lang="en-US" sz="400" dirty="0" err="1"/>
              <a:t>multiplier.keys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4th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multiplier.keys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elif</a:t>
            </a:r>
            <a:r>
              <a:rPr lang="en-US" sz="400" dirty="0"/>
              <a:t> </a:t>
            </a:r>
            <a:r>
              <a:rPr lang="en-US" sz="400" dirty="0" err="1"/>
              <a:t>userInput</a:t>
            </a:r>
            <a:r>
              <a:rPr lang="en-US" sz="400" dirty="0"/>
              <a:t>[4] not in </a:t>
            </a:r>
            <a:r>
              <a:rPr lang="en-US" sz="400" dirty="0" err="1"/>
              <a:t>tolerance.keys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print("\</a:t>
            </a:r>
            <a:r>
              <a:rPr lang="en-US" sz="400" dirty="0" err="1"/>
              <a:t>nInvalid</a:t>
            </a:r>
            <a:r>
              <a:rPr lang="en-US" sz="400" dirty="0"/>
              <a:t> 5th color input! Please enter the colors in the list below only. Thanks")</a:t>
            </a:r>
          </a:p>
          <a:p>
            <a:r>
              <a:rPr lang="en-US" sz="400" dirty="0"/>
              <a:t>            print(</a:t>
            </a:r>
            <a:r>
              <a:rPr lang="en-US" sz="400" dirty="0" err="1"/>
              <a:t>tolerance.keys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</a:t>
            </a:r>
          </a:p>
          <a:p>
            <a:r>
              <a:rPr lang="en-US" sz="400" dirty="0"/>
              <a:t>        if (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userInput</a:t>
            </a:r>
            <a:r>
              <a:rPr lang="en-US" sz="400" dirty="0"/>
              <a:t>) == 6):</a:t>
            </a:r>
          </a:p>
          <a:p>
            <a:r>
              <a:rPr lang="en-US" sz="400" dirty="0"/>
              <a:t>            if </a:t>
            </a:r>
            <a:r>
              <a:rPr lang="en-US" sz="400" dirty="0" err="1"/>
              <a:t>userInput</a:t>
            </a:r>
            <a:r>
              <a:rPr lang="en-US" sz="400" dirty="0"/>
              <a:t>[5] not in </a:t>
            </a:r>
            <a:r>
              <a:rPr lang="en-US" sz="400" dirty="0" err="1"/>
              <a:t>ppm.keys</a:t>
            </a:r>
            <a:r>
              <a:rPr lang="en-US" sz="400" dirty="0"/>
              <a:t>():</a:t>
            </a:r>
          </a:p>
          <a:p>
            <a:r>
              <a:rPr lang="en-US" sz="400" dirty="0"/>
              <a:t>                print("\</a:t>
            </a:r>
            <a:r>
              <a:rPr lang="en-US" sz="400" dirty="0" err="1"/>
              <a:t>nInvalid</a:t>
            </a:r>
            <a:r>
              <a:rPr lang="en-US" sz="400" dirty="0"/>
              <a:t> 6th color input! Please enter the colors in the list below only. Thanks")</a:t>
            </a:r>
          </a:p>
          <a:p>
            <a:r>
              <a:rPr lang="en-US" sz="400" dirty="0"/>
              <a:t>                print(</a:t>
            </a:r>
            <a:r>
              <a:rPr lang="en-US" sz="400" dirty="0" err="1"/>
              <a:t>ppm.keys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    </a:t>
            </a:r>
            <a:r>
              <a:rPr lang="en-US" sz="400" dirty="0" err="1"/>
              <a:t>userInput</a:t>
            </a:r>
            <a:r>
              <a:rPr lang="en-US" sz="400" dirty="0"/>
              <a:t> = </a:t>
            </a:r>
            <a:r>
              <a:rPr lang="en-US" sz="400" dirty="0" err="1"/>
              <a:t>checkInput</a:t>
            </a:r>
            <a:r>
              <a:rPr lang="en-US" sz="400" dirty="0"/>
              <a:t>(</a:t>
            </a:r>
            <a:r>
              <a:rPr lang="en-US" sz="400" dirty="0" err="1"/>
              <a:t>getInput</a:t>
            </a:r>
            <a:r>
              <a:rPr lang="en-US" sz="400" dirty="0"/>
              <a:t>())</a:t>
            </a:r>
          </a:p>
          <a:p>
            <a:r>
              <a:rPr lang="en-US" sz="400" dirty="0"/>
              <a:t>                </a:t>
            </a:r>
          </a:p>
          <a:p>
            <a:r>
              <a:rPr lang="en-US" sz="400" dirty="0"/>
              <a:t>    return </a:t>
            </a:r>
            <a:r>
              <a:rPr lang="en-US" sz="400" dirty="0" err="1"/>
              <a:t>userInput</a:t>
            </a:r>
            <a:endParaRPr lang="en-US" sz="400" dirty="0"/>
          </a:p>
          <a:p>
            <a:endParaRPr lang="en-US" sz="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72" panose="020B0503030000000003" pitchFamily="34" charset="0"/>
                <a:cs typeface="72" panose="020B0503030000000003" pitchFamily="34" charset="0"/>
              </a:rPr>
              <a:t>Codes – </a:t>
            </a:r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√ GUI – Techniques Used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B5826-6063-45C3-95FF-BA7A9088C580}"/>
              </a:ext>
            </a:extLst>
          </p:cNvPr>
          <p:cNvSpPr txBox="1"/>
          <p:nvPr/>
        </p:nvSpPr>
        <p:spPr>
          <a:xfrm>
            <a:off x="5827992" y="1001791"/>
            <a:ext cx="2871392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endParaRPr lang="en-US" sz="500" dirty="0"/>
          </a:p>
          <a:p>
            <a:r>
              <a:rPr lang="en-US" sz="500" dirty="0"/>
              <a:t>def </a:t>
            </a:r>
            <a:r>
              <a:rPr lang="en-US" sz="500" dirty="0" err="1"/>
              <a:t>simplify_ans</a:t>
            </a:r>
            <a:r>
              <a:rPr lang="en-US" sz="500" dirty="0"/>
              <a:t> (</a:t>
            </a:r>
            <a:r>
              <a:rPr lang="en-US" sz="500" dirty="0" err="1"/>
              <a:t>Rvalue</a:t>
            </a:r>
            <a:r>
              <a:rPr lang="en-US" sz="500" dirty="0"/>
              <a:t>):</a:t>
            </a:r>
          </a:p>
          <a:p>
            <a:r>
              <a:rPr lang="en-US" sz="500" dirty="0"/>
              <a:t>    if </a:t>
            </a:r>
            <a:r>
              <a:rPr lang="en-US" sz="500" dirty="0" err="1"/>
              <a:t>Rvalue</a:t>
            </a:r>
            <a:r>
              <a:rPr lang="en-US" sz="500" dirty="0"/>
              <a:t> &gt;= 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"G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1000000 &lt;= </a:t>
            </a:r>
            <a:r>
              <a:rPr lang="en-US" sz="500" dirty="0" err="1"/>
              <a:t>Rvalue</a:t>
            </a:r>
            <a:r>
              <a:rPr lang="en-US" sz="500" dirty="0"/>
              <a:t> &lt;=1000000000: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/1000000000) + "M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1000 &lt;= </a:t>
            </a:r>
            <a:r>
              <a:rPr lang="en-US" sz="500" dirty="0" err="1"/>
              <a:t>Rvalue</a:t>
            </a:r>
            <a:r>
              <a:rPr lang="en-US" sz="500" dirty="0"/>
              <a:t> &lt;=1000000: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"k Ohm"</a:t>
            </a:r>
          </a:p>
          <a:p>
            <a:r>
              <a:rPr lang="en-US" sz="500" dirty="0"/>
              <a:t>    </a:t>
            </a:r>
            <a:r>
              <a:rPr lang="en-US" sz="500" dirty="0" err="1"/>
              <a:t>elif</a:t>
            </a:r>
            <a:r>
              <a:rPr lang="en-US" sz="500" dirty="0"/>
              <a:t> 0 &lt;= </a:t>
            </a:r>
            <a:r>
              <a:rPr lang="en-US" sz="500" dirty="0" err="1"/>
              <a:t>Rvalue</a:t>
            </a:r>
            <a:r>
              <a:rPr lang="en-US" sz="500" dirty="0"/>
              <a:t> &lt;=1000:</a:t>
            </a:r>
          </a:p>
          <a:p>
            <a:r>
              <a:rPr lang="en-US" sz="500" dirty="0"/>
              <a:t>        </a:t>
            </a:r>
            <a:r>
              <a:rPr lang="en-US" sz="500" dirty="0" err="1"/>
              <a:t>ans</a:t>
            </a:r>
            <a:r>
              <a:rPr lang="en-US" sz="500" dirty="0"/>
              <a:t> = str(</a:t>
            </a:r>
            <a:r>
              <a:rPr lang="en-US" sz="500" dirty="0" err="1"/>
              <a:t>Rvalue</a:t>
            </a:r>
            <a:r>
              <a:rPr lang="en-US" sz="500" dirty="0"/>
              <a:t>/1000) + "Ohm"</a:t>
            </a:r>
          </a:p>
          <a:p>
            <a:r>
              <a:rPr lang="en-US" sz="500" dirty="0"/>
              <a:t>    return </a:t>
            </a:r>
            <a:r>
              <a:rPr lang="en-US" sz="500" dirty="0" err="1"/>
              <a:t>ans</a:t>
            </a:r>
            <a:endParaRPr lang="en-US" sz="500" dirty="0"/>
          </a:p>
          <a:p>
            <a:endParaRPr lang="en-US" sz="500" dirty="0"/>
          </a:p>
          <a:p>
            <a:r>
              <a:rPr lang="en-US" sz="500" dirty="0" err="1"/>
              <a:t>num_code</a:t>
            </a:r>
            <a:r>
              <a:rPr lang="en-US" sz="500" dirty="0"/>
              <a:t> = {</a:t>
            </a:r>
          </a:p>
          <a:p>
            <a:r>
              <a:rPr lang="en-US" sz="500" dirty="0"/>
              <a:t>        'black': '0',</a:t>
            </a:r>
          </a:p>
          <a:p>
            <a:r>
              <a:rPr lang="en-US" sz="500" dirty="0"/>
              <a:t>        'brown': '1',</a:t>
            </a:r>
          </a:p>
          <a:p>
            <a:r>
              <a:rPr lang="en-US" sz="500" dirty="0"/>
              <a:t>        'red': '2',</a:t>
            </a:r>
          </a:p>
          <a:p>
            <a:r>
              <a:rPr lang="en-US" sz="500" dirty="0"/>
              <a:t>        'orange':'3',</a:t>
            </a:r>
          </a:p>
          <a:p>
            <a:r>
              <a:rPr lang="en-US" sz="500" dirty="0"/>
              <a:t>        'yellow':'4',</a:t>
            </a:r>
          </a:p>
          <a:p>
            <a:r>
              <a:rPr lang="en-US" sz="500" dirty="0"/>
              <a:t>        'green':'5',</a:t>
            </a:r>
          </a:p>
          <a:p>
            <a:r>
              <a:rPr lang="en-US" sz="500" dirty="0"/>
              <a:t>        'blue':'6',</a:t>
            </a:r>
          </a:p>
          <a:p>
            <a:r>
              <a:rPr lang="en-US" sz="500" dirty="0"/>
              <a:t>        'violet':'7',</a:t>
            </a:r>
          </a:p>
          <a:p>
            <a:r>
              <a:rPr lang="en-US" sz="500" dirty="0"/>
              <a:t>        'grey':'8',</a:t>
            </a:r>
          </a:p>
          <a:p>
            <a:r>
              <a:rPr lang="en-US" sz="500" dirty="0"/>
              <a:t>        'white':'9'</a:t>
            </a:r>
          </a:p>
          <a:p>
            <a:r>
              <a:rPr lang="en-US" sz="500" dirty="0"/>
              <a:t>        }</a:t>
            </a:r>
          </a:p>
          <a:p>
            <a:r>
              <a:rPr lang="en-US" sz="500" dirty="0"/>
              <a:t>multiplier = {</a:t>
            </a:r>
          </a:p>
          <a:p>
            <a:r>
              <a:rPr lang="en-US" sz="500" dirty="0"/>
              <a:t>        'black': '1',</a:t>
            </a:r>
          </a:p>
          <a:p>
            <a:r>
              <a:rPr lang="en-US" sz="500" dirty="0"/>
              <a:t>        'brown': '10',</a:t>
            </a:r>
          </a:p>
          <a:p>
            <a:r>
              <a:rPr lang="en-US" sz="500" dirty="0"/>
              <a:t>        'red': '100',</a:t>
            </a:r>
          </a:p>
          <a:p>
            <a:r>
              <a:rPr lang="en-US" sz="500" dirty="0"/>
              <a:t>        'orange':'1000',</a:t>
            </a:r>
          </a:p>
          <a:p>
            <a:r>
              <a:rPr lang="en-US" sz="500" dirty="0"/>
              <a:t>        'yellow':'10000',</a:t>
            </a:r>
          </a:p>
          <a:p>
            <a:r>
              <a:rPr lang="en-US" sz="500" dirty="0"/>
              <a:t>        'green':'100000',</a:t>
            </a:r>
          </a:p>
          <a:p>
            <a:r>
              <a:rPr lang="en-US" sz="500" dirty="0"/>
              <a:t>        'blue':'1000000',</a:t>
            </a:r>
          </a:p>
          <a:p>
            <a:r>
              <a:rPr lang="en-US" sz="500" dirty="0"/>
              <a:t>        'violet':'10000000',</a:t>
            </a:r>
          </a:p>
          <a:p>
            <a:r>
              <a:rPr lang="en-US" sz="500" dirty="0"/>
              <a:t>        'grey':'100000000',</a:t>
            </a:r>
          </a:p>
          <a:p>
            <a:r>
              <a:rPr lang="en-US" sz="500" dirty="0"/>
              <a:t>        'white':'1000000000',</a:t>
            </a:r>
          </a:p>
          <a:p>
            <a:r>
              <a:rPr lang="en-US" sz="500" dirty="0"/>
              <a:t>        'gold': '0.1',</a:t>
            </a:r>
          </a:p>
          <a:p>
            <a:r>
              <a:rPr lang="en-US" sz="500" dirty="0"/>
              <a:t>        'silver': '0.01'</a:t>
            </a:r>
          </a:p>
          <a:p>
            <a:r>
              <a:rPr lang="en-US" sz="500" dirty="0"/>
              <a:t>         }</a:t>
            </a:r>
          </a:p>
          <a:p>
            <a:r>
              <a:rPr lang="en-US" sz="500" dirty="0"/>
              <a:t>tolerance = {</a:t>
            </a:r>
          </a:p>
          <a:p>
            <a:r>
              <a:rPr lang="en-US" sz="500" dirty="0"/>
              <a:t>    'brown' : '+-1%',</a:t>
            </a:r>
          </a:p>
          <a:p>
            <a:r>
              <a:rPr lang="en-US" sz="500" dirty="0"/>
              <a:t>    'red' : '+-2%',</a:t>
            </a:r>
          </a:p>
          <a:p>
            <a:r>
              <a:rPr lang="en-US" sz="500" dirty="0"/>
              <a:t>    'green' : '+-0.5%',</a:t>
            </a:r>
          </a:p>
          <a:p>
            <a:r>
              <a:rPr lang="en-US" sz="500" dirty="0"/>
              <a:t>    'blue' : '+-0.25%',</a:t>
            </a:r>
          </a:p>
          <a:p>
            <a:r>
              <a:rPr lang="en-US" sz="500" dirty="0"/>
              <a:t>    'violet' : '+-0.1%',</a:t>
            </a:r>
          </a:p>
          <a:p>
            <a:r>
              <a:rPr lang="en-US" sz="500" dirty="0"/>
              <a:t>    'grey' : '+-0.05%',</a:t>
            </a:r>
          </a:p>
          <a:p>
            <a:r>
              <a:rPr lang="en-US" sz="500" dirty="0"/>
              <a:t>    'gold' : '+-5%',</a:t>
            </a:r>
          </a:p>
          <a:p>
            <a:r>
              <a:rPr lang="en-US" sz="500" dirty="0"/>
              <a:t>    'silver' : '+-10%'</a:t>
            </a:r>
          </a:p>
          <a:p>
            <a:r>
              <a:rPr lang="en-US" sz="500" dirty="0"/>
              <a:t>}</a:t>
            </a:r>
          </a:p>
          <a:p>
            <a:endParaRPr lang="en-US" sz="500" dirty="0"/>
          </a:p>
          <a:p>
            <a:r>
              <a:rPr lang="en-US" sz="500" dirty="0"/>
              <a:t>ppm = {</a:t>
            </a:r>
          </a:p>
          <a:p>
            <a:r>
              <a:rPr lang="en-US" sz="500" dirty="0"/>
              <a:t>    'brown' : '100ppm',</a:t>
            </a:r>
          </a:p>
          <a:p>
            <a:r>
              <a:rPr lang="en-US" sz="500" dirty="0"/>
              <a:t>    'red' : '50ppm',</a:t>
            </a:r>
          </a:p>
          <a:p>
            <a:r>
              <a:rPr lang="en-US" sz="500" dirty="0"/>
              <a:t>    'orange' : '15ppm',</a:t>
            </a:r>
          </a:p>
          <a:p>
            <a:r>
              <a:rPr lang="en-US" sz="500" dirty="0"/>
              <a:t>    'yellow' : '25ppm',</a:t>
            </a:r>
          </a:p>
          <a:p>
            <a:r>
              <a:rPr lang="en-US" sz="500" dirty="0"/>
              <a:t>    'blue' : '10ppm',</a:t>
            </a:r>
          </a:p>
          <a:p>
            <a:r>
              <a:rPr lang="en-US" sz="500" dirty="0"/>
              <a:t>    'violet' : '5ppm'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E09DAB-53E7-4887-880E-917617C0CE0E}"/>
              </a:ext>
            </a:extLst>
          </p:cNvPr>
          <p:cNvSpPr/>
          <p:nvPr/>
        </p:nvSpPr>
        <p:spPr>
          <a:xfrm>
            <a:off x="4244829" y="1969722"/>
            <a:ext cx="168550" cy="388648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376361-1D9B-4C06-8007-B2BF66734E38}"/>
              </a:ext>
            </a:extLst>
          </p:cNvPr>
          <p:cNvSpPr txBox="1"/>
          <p:nvPr/>
        </p:nvSpPr>
        <p:spPr>
          <a:xfrm>
            <a:off x="4480490" y="3707903"/>
            <a:ext cx="11317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No trigger anymore as error proof guaranteed 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by GUI.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3E4F0CD-3E2A-461D-9D2F-CC248A336BF3}"/>
              </a:ext>
            </a:extLst>
          </p:cNvPr>
          <p:cNvSpPr/>
          <p:nvPr/>
        </p:nvSpPr>
        <p:spPr>
          <a:xfrm>
            <a:off x="1166070" y="1001791"/>
            <a:ext cx="101851" cy="650840"/>
          </a:xfrm>
          <a:prstGeom prst="lef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09646-F997-4C39-BE92-F82FC07064FD}"/>
              </a:ext>
            </a:extLst>
          </p:cNvPr>
          <p:cNvSpPr txBox="1"/>
          <p:nvPr/>
        </p:nvSpPr>
        <p:spPr>
          <a:xfrm>
            <a:off x="180945" y="949537"/>
            <a:ext cx="11317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Processing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input received from VBA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09AFD801-A336-4ECD-B74D-68481409349F}"/>
              </a:ext>
            </a:extLst>
          </p:cNvPr>
          <p:cNvSpPr/>
          <p:nvPr/>
        </p:nvSpPr>
        <p:spPr>
          <a:xfrm>
            <a:off x="7530958" y="1049519"/>
            <a:ext cx="111413" cy="754114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EE36EA-9A96-4F52-A34D-6689AF472EBF}"/>
              </a:ext>
            </a:extLst>
          </p:cNvPr>
          <p:cNvSpPr txBox="1"/>
          <p:nvPr/>
        </p:nvSpPr>
        <p:spPr>
          <a:xfrm>
            <a:off x="7761463" y="1080342"/>
            <a:ext cx="1131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Function which simplifies input with added prefix.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F8FBBED-A353-4672-8AF4-72285E32DFB5}"/>
              </a:ext>
            </a:extLst>
          </p:cNvPr>
          <p:cNvSpPr/>
          <p:nvPr/>
        </p:nvSpPr>
        <p:spPr>
          <a:xfrm>
            <a:off x="6734580" y="1969722"/>
            <a:ext cx="230505" cy="329856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64FF61-3B76-48A3-8168-CFA398B49A8E}"/>
              </a:ext>
            </a:extLst>
          </p:cNvPr>
          <p:cNvSpPr txBox="1"/>
          <p:nvPr/>
        </p:nvSpPr>
        <p:spPr>
          <a:xfrm>
            <a:off x="7080175" y="3492459"/>
            <a:ext cx="11317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Declarations of dictionaries</a:t>
            </a:r>
          </a:p>
        </p:txBody>
      </p:sp>
    </p:spTree>
    <p:extLst>
      <p:ext uri="{BB962C8B-B14F-4D97-AF65-F5344CB8AC3E}">
        <p14:creationId xmlns:p14="http://schemas.microsoft.com/office/powerpoint/2010/main" val="336929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45D9A-9741-46DB-B42E-8BFC4F78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20" y="2869033"/>
            <a:ext cx="11609159" cy="1304925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91EEF-BB87-46BB-96DC-D1600D69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14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434975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#3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243012" y="1727122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Objective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434975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#4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243012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434975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#5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8F038D1-E42A-459B-95E3-3EE53CE9A226}"/>
              </a:ext>
            </a:extLst>
          </p:cNvPr>
          <p:cNvSpPr txBox="1">
            <a:spLocks/>
          </p:cNvSpPr>
          <p:nvPr/>
        </p:nvSpPr>
        <p:spPr>
          <a:xfrm>
            <a:off x="1243012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Methodology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434975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#6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243012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 Without GUI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DCF6385-36CE-45E9-B3C3-1D10A285C38C}"/>
              </a:ext>
            </a:extLst>
          </p:cNvPr>
          <p:cNvSpPr txBox="1">
            <a:spLocks/>
          </p:cNvSpPr>
          <p:nvPr/>
        </p:nvSpPr>
        <p:spPr>
          <a:xfrm>
            <a:off x="6242217" y="172712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#7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09F0DC1-BBC9-454E-B502-EACF0ACF1C31}"/>
              </a:ext>
            </a:extLst>
          </p:cNvPr>
          <p:cNvSpPr txBox="1">
            <a:spLocks/>
          </p:cNvSpPr>
          <p:nvPr/>
        </p:nvSpPr>
        <p:spPr>
          <a:xfrm>
            <a:off x="7050254" y="1727122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 With GUI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F275A4-D297-47DF-BD9E-E5FFC8E7A934}"/>
              </a:ext>
            </a:extLst>
          </p:cNvPr>
          <p:cNvSpPr txBox="1">
            <a:spLocks/>
          </p:cNvSpPr>
          <p:nvPr/>
        </p:nvSpPr>
        <p:spPr>
          <a:xfrm>
            <a:off x="6242217" y="281481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#8-10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3FFF692-95F0-4B31-AD30-F8B77D566840}"/>
              </a:ext>
            </a:extLst>
          </p:cNvPr>
          <p:cNvSpPr txBox="1">
            <a:spLocks/>
          </p:cNvSpPr>
          <p:nvPr/>
        </p:nvSpPr>
        <p:spPr>
          <a:xfrm>
            <a:off x="7050254" y="2814817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Codes – X GUI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B44CBA5-3A2E-4515-BC34-9A1F231D697F}"/>
              </a:ext>
            </a:extLst>
          </p:cNvPr>
          <p:cNvSpPr txBox="1">
            <a:spLocks/>
          </p:cNvSpPr>
          <p:nvPr/>
        </p:nvSpPr>
        <p:spPr>
          <a:xfrm>
            <a:off x="6242217" y="392976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#11-13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F295C3D-48DA-40B6-B675-58A5B1A7D337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2E9F6AD-CD2D-425E-B1A5-A8E1A88ACBDB}"/>
              </a:ext>
            </a:extLst>
          </p:cNvPr>
          <p:cNvSpPr txBox="1">
            <a:spLocks/>
          </p:cNvSpPr>
          <p:nvPr/>
        </p:nvSpPr>
        <p:spPr>
          <a:xfrm>
            <a:off x="6242217" y="504470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72" panose="020B0503030000000003" pitchFamily="34" charset="0"/>
                <a:cs typeface="72" panose="020B0503030000000003" pitchFamily="34" charset="0"/>
              </a:rPr>
              <a:t>#14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F551C63-D48A-4783-A1AA-C57761C809D1}"/>
              </a:ext>
            </a:extLst>
          </p:cNvPr>
          <p:cNvSpPr txBox="1">
            <a:spLocks/>
          </p:cNvSpPr>
          <p:nvPr/>
        </p:nvSpPr>
        <p:spPr>
          <a:xfrm>
            <a:off x="7050254" y="5044709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Q &amp; A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>
                <a:latin typeface="72" panose="020B0503030000000003" pitchFamily="34" charset="0"/>
                <a:cs typeface="72" panose="020B0503030000000003" pitchFamily="34" charset="0"/>
              </a:rPr>
              <a:pPr/>
              <a:t>2</a:t>
            </a:fld>
            <a:endParaRPr lang="en-US" dirty="0">
              <a:latin typeface="72" panose="020B0503030000000003" pitchFamily="34" charset="0"/>
              <a:cs typeface="72" panose="020B0503030000000003" pitchFamily="34" charset="0"/>
            </a:endParaRP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3DAD32B-6ABA-4691-98BD-8AC17514A44A}"/>
              </a:ext>
            </a:extLst>
          </p:cNvPr>
          <p:cNvSpPr txBox="1">
            <a:spLocks/>
          </p:cNvSpPr>
          <p:nvPr/>
        </p:nvSpPr>
        <p:spPr>
          <a:xfrm>
            <a:off x="7050254" y="3929763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400" dirty="0">
                <a:latin typeface="72" panose="020B0503030000000003" pitchFamily="34" charset="0"/>
                <a:cs typeface="72" panose="020B0503030000000003" pitchFamily="34" charset="0"/>
              </a:rPr>
              <a:t> Codes – √ GUI</a:t>
            </a:r>
          </a:p>
        </p:txBody>
      </p:sp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F58AF-F9D9-4A60-8527-60FC1E31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Design &amp; develop a Resistor Color Code Calculator. By using this tool, user can easily know the resistance value of a resistor without using Ohmmeter to measure the resistance.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2EE05-0025-422A-99F2-9381AC21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1533D-E1A7-48DC-BBDD-1FB235CF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2B60-3EDE-4DE9-B55F-9C7DD455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35" y="3193598"/>
            <a:ext cx="2513595" cy="1928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E8347-9A28-47E6-BD4F-2CF72B325332}"/>
              </a:ext>
            </a:extLst>
          </p:cNvPr>
          <p:cNvSpPr txBox="1"/>
          <p:nvPr/>
        </p:nvSpPr>
        <p:spPr>
          <a:xfrm>
            <a:off x="3112316" y="451092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4 bands resistor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D4420-1667-4F25-90A6-D1CB5B938362}"/>
              </a:ext>
            </a:extLst>
          </p:cNvPr>
          <p:cNvSpPr txBox="1"/>
          <p:nvPr/>
        </p:nvSpPr>
        <p:spPr>
          <a:xfrm>
            <a:off x="3112316" y="335419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5 bands resistor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F1CDD-623D-413F-8E98-C2014B2A995F}"/>
              </a:ext>
            </a:extLst>
          </p:cNvPr>
          <p:cNvSpPr txBox="1"/>
          <p:nvPr/>
        </p:nvSpPr>
        <p:spPr>
          <a:xfrm>
            <a:off x="513127" y="322490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6 bands resistor</a:t>
            </a:r>
          </a:p>
        </p:txBody>
      </p:sp>
    </p:spTree>
    <p:extLst>
      <p:ext uri="{BB962C8B-B14F-4D97-AF65-F5344CB8AC3E}">
        <p14:creationId xmlns:p14="http://schemas.microsoft.com/office/powerpoint/2010/main" val="318852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F58AF-F9D9-4A60-8527-60FC1E315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In this project, we will show two approaches.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2EE05-0025-422A-99F2-9381AC21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1533D-E1A7-48DC-BBDD-1FB235CF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06944C-FDAF-4E83-9B7F-D9DD749305F8}"/>
              </a:ext>
            </a:extLst>
          </p:cNvPr>
          <p:cNvSpPr/>
          <p:nvPr/>
        </p:nvSpPr>
        <p:spPr>
          <a:xfrm>
            <a:off x="998290" y="2306972"/>
            <a:ext cx="4001549" cy="15771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 GUI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234039-061B-4D1E-9D96-C40F9B219AAA}"/>
              </a:ext>
            </a:extLst>
          </p:cNvPr>
          <p:cNvSpPr/>
          <p:nvPr/>
        </p:nvSpPr>
        <p:spPr>
          <a:xfrm>
            <a:off x="6104616" y="2306972"/>
            <a:ext cx="4001549" cy="157713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without GUI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2B4A64-AFEA-49ED-8B14-B11FF4D0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16" y="3997944"/>
            <a:ext cx="4001550" cy="209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DE9E2A-6ED8-4211-B6ED-37DE11AC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74" y="3997944"/>
            <a:ext cx="4010165" cy="20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7122C-0656-4DE0-8235-E60B591B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D55D-C15E-4842-9B68-2898F8A2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D5183E-3CFA-42F5-A3D8-0FAA158A9BE1}"/>
              </a:ext>
            </a:extLst>
          </p:cNvPr>
          <p:cNvSpPr/>
          <p:nvPr/>
        </p:nvSpPr>
        <p:spPr>
          <a:xfrm>
            <a:off x="1543575" y="1174458"/>
            <a:ext cx="4001549" cy="77178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 GUI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5339DF-C6EA-4197-9E1B-C15B0FEF7D0A}"/>
              </a:ext>
            </a:extLst>
          </p:cNvPr>
          <p:cNvSpPr/>
          <p:nvPr/>
        </p:nvSpPr>
        <p:spPr>
          <a:xfrm>
            <a:off x="6649901" y="1174458"/>
            <a:ext cx="4001549" cy="77178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Calculator without GUI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525AD0-B1FC-46C0-B9E0-07E87152D4C9}"/>
              </a:ext>
            </a:extLst>
          </p:cNvPr>
          <p:cNvSpPr/>
          <p:nvPr/>
        </p:nvSpPr>
        <p:spPr>
          <a:xfrm>
            <a:off x="1555414" y="3117876"/>
            <a:ext cx="1462630" cy="133350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VBA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DEVELOPMENT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76FFD6-3DFA-4962-B04E-3793CE965AA2}"/>
              </a:ext>
            </a:extLst>
          </p:cNvPr>
          <p:cNvSpPr/>
          <p:nvPr/>
        </p:nvSpPr>
        <p:spPr>
          <a:xfrm>
            <a:off x="4082494" y="3067303"/>
            <a:ext cx="1462630" cy="1333506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CALCULATOR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BDF7FB66-42A5-4F21-AEE3-40CF8162D1CF}"/>
              </a:ext>
            </a:extLst>
          </p:cNvPr>
          <p:cNvSpPr/>
          <p:nvPr/>
        </p:nvSpPr>
        <p:spPr>
          <a:xfrm>
            <a:off x="3123256" y="3345110"/>
            <a:ext cx="854026" cy="879038"/>
          </a:xfrm>
          <a:prstGeom prst="stripedRightArrow">
            <a:avLst/>
          </a:prstGeom>
          <a:solidFill>
            <a:srgbClr val="0070C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8C2F84FF-CE92-4AF4-B8E3-701301C289CD}"/>
              </a:ext>
            </a:extLst>
          </p:cNvPr>
          <p:cNvSpPr/>
          <p:nvPr/>
        </p:nvSpPr>
        <p:spPr>
          <a:xfrm rot="10800000">
            <a:off x="2379067" y="2577563"/>
            <a:ext cx="1929654" cy="459252"/>
          </a:xfrm>
          <a:prstGeom prst="curvedUpArrow">
            <a:avLst/>
          </a:prstGeom>
          <a:solidFill>
            <a:srgbClr val="0070C0"/>
          </a:solidFill>
          <a:ln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7A986C-4F8F-4C1B-BE21-D0B54E9E432B}"/>
              </a:ext>
            </a:extLst>
          </p:cNvPr>
          <p:cNvSpPr/>
          <p:nvPr/>
        </p:nvSpPr>
        <p:spPr>
          <a:xfrm>
            <a:off x="8350303" y="2860746"/>
            <a:ext cx="1462630" cy="13335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CALCULATOR</a:t>
            </a: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2443F925-AE4F-465F-8DBE-1A2325D37C7F}"/>
              </a:ext>
            </a:extLst>
          </p:cNvPr>
          <p:cNvSpPr/>
          <p:nvPr/>
        </p:nvSpPr>
        <p:spPr>
          <a:xfrm>
            <a:off x="7391065" y="3138553"/>
            <a:ext cx="854026" cy="879038"/>
          </a:xfrm>
          <a:prstGeom prst="stripedRightArrow">
            <a:avLst/>
          </a:prstGeom>
          <a:solidFill>
            <a:schemeClr val="accent2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E4CD8AFA-442F-4D05-A2E2-F57E1F453971}"/>
              </a:ext>
            </a:extLst>
          </p:cNvPr>
          <p:cNvSpPr/>
          <p:nvPr/>
        </p:nvSpPr>
        <p:spPr>
          <a:xfrm rot="16200000">
            <a:off x="9182979" y="3203330"/>
            <a:ext cx="1311327" cy="459252"/>
          </a:xfrm>
          <a:prstGeom prst="curvedUp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3F9F2-DE9B-4CF2-B858-A2B0B971034E}"/>
              </a:ext>
            </a:extLst>
          </p:cNvPr>
          <p:cNvSpPr txBox="1"/>
          <p:nvPr/>
        </p:nvSpPr>
        <p:spPr>
          <a:xfrm>
            <a:off x="1434891" y="4573201"/>
            <a:ext cx="134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GUI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works to ensure the tool is user friendly.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48E493-80D9-4FA6-AAA6-169CD26E0CE1}"/>
              </a:ext>
            </a:extLst>
          </p:cNvPr>
          <p:cNvSpPr txBox="1"/>
          <p:nvPr/>
        </p:nvSpPr>
        <p:spPr>
          <a:xfrm>
            <a:off x="2873417" y="4312592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BATCH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automates the execution of this calculator.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D80DA-808A-4D37-895B-5DC7183EAB8E}"/>
              </a:ext>
            </a:extLst>
          </p:cNvPr>
          <p:cNvSpPr txBox="1"/>
          <p:nvPr/>
        </p:nvSpPr>
        <p:spPr>
          <a:xfrm>
            <a:off x="4195549" y="4431296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PYTHON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is where the calculation done.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19E612-FC7C-4D7B-ADD8-354A71DCA9B6}"/>
              </a:ext>
            </a:extLst>
          </p:cNvPr>
          <p:cNvSpPr txBox="1"/>
          <p:nvPr/>
        </p:nvSpPr>
        <p:spPr>
          <a:xfrm>
            <a:off x="7183018" y="4159002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BATCH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automates the execution of this calculator.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3C7A1-DDAC-4CB8-A837-1C164068E710}"/>
              </a:ext>
            </a:extLst>
          </p:cNvPr>
          <p:cNvSpPr txBox="1"/>
          <p:nvPr/>
        </p:nvSpPr>
        <p:spPr>
          <a:xfrm>
            <a:off x="8505150" y="4277706"/>
            <a:ext cx="110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72" panose="020B0503030000000003" pitchFamily="34" charset="0"/>
                <a:cs typeface="72" panose="020B0503030000000003" pitchFamily="34" charset="0"/>
              </a:rPr>
              <a:t>PYTHON</a:t>
            </a:r>
            <a:r>
              <a:rPr lang="en-US" sz="800" dirty="0">
                <a:latin typeface="72" panose="020B0503030000000003" pitchFamily="34" charset="0"/>
                <a:cs typeface="72" panose="020B0503030000000003" pitchFamily="34" charset="0"/>
              </a:rPr>
              <a:t> is where the calculation done.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9C9FF-4201-47DB-B6A2-AB463BF55895}"/>
              </a:ext>
            </a:extLst>
          </p:cNvPr>
          <p:cNvSpPr txBox="1"/>
          <p:nvPr/>
        </p:nvSpPr>
        <p:spPr>
          <a:xfrm>
            <a:off x="7183018" y="5037211"/>
            <a:ext cx="326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00"/>
                </a:highlight>
                <a:latin typeface="72" panose="020B0503030000000003" pitchFamily="34" charset="0"/>
                <a:cs typeface="72" panose="020B0503030000000003" pitchFamily="34" charset="0"/>
              </a:rPr>
              <a:t>User must be able to input color code in English wording.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46EF3-B0F9-441D-8F5F-467CD715362B}"/>
              </a:ext>
            </a:extLst>
          </p:cNvPr>
          <p:cNvSpPr txBox="1"/>
          <p:nvPr/>
        </p:nvSpPr>
        <p:spPr>
          <a:xfrm>
            <a:off x="1793092" y="5080827"/>
            <a:ext cx="326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ighlight>
                  <a:srgbClr val="FFFF00"/>
                </a:highlight>
                <a:latin typeface="72" panose="020B0503030000000003" pitchFamily="34" charset="0"/>
                <a:cs typeface="72" panose="020B0503030000000003" pitchFamily="34" charset="0"/>
              </a:rPr>
              <a:t>User only needs to select the right color through GUI.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73AA6F-9EBD-4003-AE42-2ED9A94D79AF}"/>
              </a:ext>
            </a:extLst>
          </p:cNvPr>
          <p:cNvSpPr txBox="1"/>
          <p:nvPr/>
        </p:nvSpPr>
        <p:spPr>
          <a:xfrm>
            <a:off x="10091032" y="3208740"/>
            <a:ext cx="1635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72" panose="020B0503030000000003" pitchFamily="34" charset="0"/>
                <a:cs typeface="72" panose="020B0503030000000003" pitchFamily="34" charset="0"/>
              </a:rPr>
              <a:t>Looping within Python, user can input y or n to run or terminate the program.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3AC00-A90E-448A-9B70-5237F807BD98}"/>
              </a:ext>
            </a:extLst>
          </p:cNvPr>
          <p:cNvSpPr txBox="1"/>
          <p:nvPr/>
        </p:nvSpPr>
        <p:spPr>
          <a:xfrm>
            <a:off x="4195549" y="2359520"/>
            <a:ext cx="1635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>
                <a:latin typeface="72" panose="020B0503030000000003" pitchFamily="34" charset="0"/>
                <a:cs typeface="72" panose="020B0503030000000003" pitchFamily="34" charset="0"/>
              </a:rPr>
              <a:t>Looping between VBA / BATCH / PYTHON.</a:t>
            </a:r>
          </a:p>
        </p:txBody>
      </p:sp>
    </p:spTree>
    <p:extLst>
      <p:ext uri="{BB962C8B-B14F-4D97-AF65-F5344CB8AC3E}">
        <p14:creationId xmlns:p14="http://schemas.microsoft.com/office/powerpoint/2010/main" val="25333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F59A82-89C0-4C85-A5AD-5F10E4F5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72" panose="020B0503030000000003" pitchFamily="34" charset="0"/>
                <a:cs typeface="72" panose="020B0503030000000003" pitchFamily="34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71817-4FAC-4B9C-AB1D-66640A46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Calculator without GUI">
            <a:hlinkClick r:id="" action="ppaction://media"/>
            <a:extLst>
              <a:ext uri="{FF2B5EF4-FFF2-40B4-BE49-F238E27FC236}">
                <a16:creationId xmlns:a16="http://schemas.microsoft.com/office/drawing/2014/main" id="{801EB8EC-DC16-406E-8F25-9F12DB89E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0E20B-5F42-4322-ADF0-B04A2606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Calculator with GUI">
            <a:hlinkClick r:id="" action="ppaction://media"/>
            <a:extLst>
              <a:ext uri="{FF2B5EF4-FFF2-40B4-BE49-F238E27FC236}">
                <a16:creationId xmlns:a16="http://schemas.microsoft.com/office/drawing/2014/main" id="{12B075FA-5902-4E0D-B0BE-4D571B154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2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– X GUI - BATCH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EFF7E-67F0-4351-961B-C730EE6C2A8B}"/>
              </a:ext>
            </a:extLst>
          </p:cNvPr>
          <p:cNvSpPr txBox="1"/>
          <p:nvPr/>
        </p:nvSpPr>
        <p:spPr>
          <a:xfrm>
            <a:off x="699536" y="1053094"/>
            <a:ext cx="5551416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@echo off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cd C:\Users\teeho\Desktop\py\Assignment\Done_Band4_Band5_Band6\Without_GUI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set root=C:\ProgramData\Miniconda3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%root%\Scripts\activate.bat %root%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activate learn-python</a:t>
            </a:r>
          </a:p>
          <a:p>
            <a:r>
              <a:rPr lang="en-US" sz="1100" dirty="0" err="1">
                <a:latin typeface="72" panose="020B0503030000000003" pitchFamily="34" charset="0"/>
                <a:cs typeface="72" panose="020B0503030000000003" pitchFamily="34" charset="0"/>
              </a:rPr>
              <a:t>test&amp;cls</a:t>
            </a:r>
            <a:endParaRPr lang="en-US" sz="1100" dirty="0"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call python Resistor.py</a:t>
            </a:r>
          </a:p>
          <a:p>
            <a:r>
              <a:rPr lang="en-US" sz="1100" dirty="0">
                <a:latin typeface="72" panose="020B0503030000000003" pitchFamily="34" charset="0"/>
                <a:cs typeface="72" panose="020B0503030000000003" pitchFamily="34" charset="0"/>
              </a:rPr>
              <a:t>pause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6273890" y="1053094"/>
            <a:ext cx="55514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Turned off display of executed command lines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Direct to file location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Create &amp; assign a variable called “root”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Run </a:t>
            </a:r>
            <a:r>
              <a:rPr lang="en-US" sz="1100" dirty="0" err="1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Miniconda</a:t>
            </a:r>
            <a:endParaRPr lang="en-US" sz="1100" dirty="0">
              <a:solidFill>
                <a:srgbClr val="00B050"/>
              </a:solidFill>
              <a:latin typeface="72" panose="020B0503030000000003" pitchFamily="34" charset="0"/>
              <a:cs typeface="72" panose="020B0503030000000003" pitchFamily="34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Activate Python environment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Clear screen in CMD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Run Python script Resistor.py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Only works when errors occur else it won’t pause</a:t>
            </a:r>
          </a:p>
        </p:txBody>
      </p:sp>
    </p:spTree>
    <p:extLst>
      <p:ext uri="{BB962C8B-B14F-4D97-AF65-F5344CB8AC3E}">
        <p14:creationId xmlns:p14="http://schemas.microsoft.com/office/powerpoint/2010/main" val="28644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A4DC4-0C61-407A-953C-794420686F68}"/>
              </a:ext>
            </a:extLst>
          </p:cNvPr>
          <p:cNvSpPr txBox="1"/>
          <p:nvPr/>
        </p:nvSpPr>
        <p:spPr>
          <a:xfrm>
            <a:off x="300037" y="852545"/>
            <a:ext cx="6094602" cy="54784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72" panose="020B0503030000000003" pitchFamily="34" charset="0"/>
                <a:cs typeface="72" panose="020B0503030000000003" pitchFamily="34" charset="0"/>
              </a:defRPr>
            </a:lvl1pPr>
          </a:lstStyle>
          <a:p>
            <a:r>
              <a:rPr lang="en-US" sz="700" dirty="0"/>
              <a:t>run=1</a:t>
            </a:r>
          </a:p>
          <a:p>
            <a:r>
              <a:rPr lang="en-US" sz="700" dirty="0"/>
              <a:t>while(run==1):</a:t>
            </a:r>
          </a:p>
          <a:p>
            <a:r>
              <a:rPr lang="en-US" sz="700" dirty="0"/>
              <a:t>    print ("######## Resistor Color Code Calculator #######")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userInput</a:t>
            </a:r>
            <a:r>
              <a:rPr lang="en-US" sz="700" dirty="0"/>
              <a:t> = </a:t>
            </a:r>
            <a:r>
              <a:rPr lang="en-US" sz="700" dirty="0" err="1"/>
              <a:t>checkInput</a:t>
            </a:r>
            <a:r>
              <a:rPr lang="en-US" sz="700" dirty="0"/>
              <a:t>(</a:t>
            </a:r>
            <a:r>
              <a:rPr lang="en-US" sz="700" dirty="0" err="1"/>
              <a:t>getInput</a:t>
            </a:r>
            <a:r>
              <a:rPr lang="en-US" sz="700" dirty="0"/>
              <a:t>())</a:t>
            </a:r>
          </a:p>
          <a:p>
            <a:endParaRPr lang="en-US" sz="700" dirty="0"/>
          </a:p>
          <a:p>
            <a:r>
              <a:rPr lang="en-US" sz="700" dirty="0"/>
              <a:t>    if(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4):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float(multiplier[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tolerance[</a:t>
            </a:r>
            <a:r>
              <a:rPr lang="en-US" sz="700" dirty="0" err="1"/>
              <a:t>userInput</a:t>
            </a:r>
            <a:r>
              <a:rPr lang="en-US" sz="700" dirty="0"/>
              <a:t>[3]]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((x1*10)+x2)*x3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4 Band Resistor value is {} {} \</a:t>
            </a:r>
            <a:r>
              <a:rPr lang="en-US" sz="700" dirty="0" err="1"/>
              <a:t>n".format</a:t>
            </a:r>
            <a:r>
              <a:rPr lang="en-US" sz="700" dirty="0"/>
              <a:t>(ans,x4))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5):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5 Band Resistor value is {} {} \</a:t>
            </a:r>
            <a:r>
              <a:rPr lang="en-US" sz="700" dirty="0" err="1"/>
              <a:t>n".format</a:t>
            </a:r>
            <a:r>
              <a:rPr lang="en-US" sz="700" dirty="0"/>
              <a:t>(ans,x5))</a:t>
            </a:r>
          </a:p>
          <a:p>
            <a:endParaRPr lang="en-US" sz="700" dirty="0"/>
          </a:p>
          <a:p>
            <a:r>
              <a:rPr lang="en-US" sz="700" dirty="0"/>
              <a:t>    </a:t>
            </a:r>
            <a:r>
              <a:rPr lang="en-US" sz="700" dirty="0" err="1"/>
              <a:t>elif</a:t>
            </a:r>
            <a:r>
              <a:rPr lang="en-US" sz="700" dirty="0"/>
              <a:t>(</a:t>
            </a:r>
            <a:r>
              <a:rPr lang="en-US" sz="700" dirty="0" err="1"/>
              <a:t>len</a:t>
            </a:r>
            <a:r>
              <a:rPr lang="en-US" sz="700" dirty="0"/>
              <a:t>(</a:t>
            </a:r>
            <a:r>
              <a:rPr lang="en-US" sz="700" dirty="0" err="1"/>
              <a:t>userInput</a:t>
            </a:r>
            <a:r>
              <a:rPr lang="en-US" sz="700" dirty="0"/>
              <a:t>) == 6):</a:t>
            </a:r>
          </a:p>
          <a:p>
            <a:r>
              <a:rPr lang="en-US" sz="700" dirty="0"/>
              <a:t>        x1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[0]])</a:t>
            </a:r>
          </a:p>
          <a:p>
            <a:r>
              <a:rPr lang="en-US" sz="700" dirty="0"/>
              <a:t>        x2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[1]])</a:t>
            </a:r>
          </a:p>
          <a:p>
            <a:r>
              <a:rPr lang="en-US" sz="700" dirty="0"/>
              <a:t>        x3 = int(</a:t>
            </a:r>
            <a:r>
              <a:rPr lang="en-US" sz="700" dirty="0" err="1"/>
              <a:t>num_code</a:t>
            </a:r>
            <a:r>
              <a:rPr lang="en-US" sz="700" dirty="0"/>
              <a:t>[</a:t>
            </a:r>
            <a:r>
              <a:rPr lang="en-US" sz="700" dirty="0" err="1"/>
              <a:t>userInput</a:t>
            </a:r>
            <a:r>
              <a:rPr lang="en-US" sz="700" dirty="0"/>
              <a:t>[2]])</a:t>
            </a:r>
          </a:p>
          <a:p>
            <a:r>
              <a:rPr lang="en-US" sz="700" dirty="0"/>
              <a:t>        x4 = float(multiplier[</a:t>
            </a:r>
            <a:r>
              <a:rPr lang="en-US" sz="700" dirty="0" err="1"/>
              <a:t>userInput</a:t>
            </a:r>
            <a:r>
              <a:rPr lang="en-US" sz="700" dirty="0"/>
              <a:t>[3]])</a:t>
            </a:r>
          </a:p>
          <a:p>
            <a:r>
              <a:rPr lang="en-US" sz="700" dirty="0"/>
              <a:t>        x5 = tolerance[</a:t>
            </a:r>
            <a:r>
              <a:rPr lang="en-US" sz="700" dirty="0" err="1"/>
              <a:t>userInput</a:t>
            </a:r>
            <a:r>
              <a:rPr lang="en-US" sz="700" dirty="0"/>
              <a:t>[4]]</a:t>
            </a:r>
          </a:p>
          <a:p>
            <a:r>
              <a:rPr lang="en-US" sz="700" dirty="0"/>
              <a:t>        x6 = ppm[</a:t>
            </a:r>
            <a:r>
              <a:rPr lang="en-US" sz="700" dirty="0" err="1"/>
              <a:t>userInput</a:t>
            </a:r>
            <a:r>
              <a:rPr lang="en-US" sz="700" dirty="0"/>
              <a:t>[5]]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Rvalue</a:t>
            </a:r>
            <a:r>
              <a:rPr lang="en-US" sz="700" dirty="0"/>
              <a:t> = ((x1*100)+(x2*10)+x3)*x4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ans</a:t>
            </a:r>
            <a:r>
              <a:rPr lang="en-US" sz="700" dirty="0"/>
              <a:t> = </a:t>
            </a:r>
            <a:r>
              <a:rPr lang="en-US" sz="700" dirty="0" err="1"/>
              <a:t>simplify_ans</a:t>
            </a:r>
            <a:r>
              <a:rPr lang="en-US" sz="700" dirty="0"/>
              <a:t>(</a:t>
            </a:r>
            <a:r>
              <a:rPr lang="en-US" sz="700" dirty="0" err="1"/>
              <a:t>Rvalue</a:t>
            </a:r>
            <a:r>
              <a:rPr lang="en-US" sz="700" dirty="0"/>
              <a:t>)</a:t>
            </a:r>
          </a:p>
          <a:p>
            <a:r>
              <a:rPr lang="en-US" sz="700" dirty="0"/>
              <a:t>        print("The 6 Band Resistor value is {} {} {} \</a:t>
            </a:r>
            <a:r>
              <a:rPr lang="en-US" sz="700" dirty="0" err="1"/>
              <a:t>n".format</a:t>
            </a:r>
            <a:r>
              <a:rPr lang="en-US" sz="700" dirty="0"/>
              <a:t>(ans,x5,x6))</a:t>
            </a:r>
          </a:p>
          <a:p>
            <a:r>
              <a:rPr lang="en-US" sz="700" dirty="0"/>
              <a:t>    </a:t>
            </a:r>
          </a:p>
          <a:p>
            <a:r>
              <a:rPr lang="en-US" sz="700" dirty="0"/>
              <a:t>    run=0</a:t>
            </a:r>
          </a:p>
          <a:p>
            <a:r>
              <a:rPr lang="en-US" sz="700" dirty="0"/>
              <a:t>    while(1):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recalc</a:t>
            </a:r>
            <a:r>
              <a:rPr lang="en-US" sz="700" dirty="0"/>
              <a:t> = input("Do you want to calculate another resistor value? (y/n) : ")</a:t>
            </a:r>
          </a:p>
          <a:p>
            <a:r>
              <a:rPr lang="en-US" sz="700" dirty="0"/>
              <a:t>        if(</a:t>
            </a:r>
            <a:r>
              <a:rPr lang="en-US" sz="700" dirty="0" err="1"/>
              <a:t>recalc</a:t>
            </a:r>
            <a:r>
              <a:rPr lang="en-US" sz="700" dirty="0"/>
              <a:t> == 'y'):</a:t>
            </a:r>
          </a:p>
          <a:p>
            <a:r>
              <a:rPr lang="en-US" sz="700" dirty="0"/>
              <a:t>            run=1</a:t>
            </a:r>
          </a:p>
          <a:p>
            <a:r>
              <a:rPr lang="en-US" sz="700" dirty="0"/>
              <a:t>            print("\n")</a:t>
            </a:r>
          </a:p>
          <a:p>
            <a:r>
              <a:rPr lang="en-US" sz="700" dirty="0"/>
              <a:t>            break</a:t>
            </a:r>
          </a:p>
          <a:p>
            <a:r>
              <a:rPr lang="en-US" sz="700" dirty="0"/>
              <a:t>        if(</a:t>
            </a:r>
            <a:r>
              <a:rPr lang="en-US" sz="700" dirty="0" err="1"/>
              <a:t>recalc</a:t>
            </a:r>
            <a:r>
              <a:rPr lang="en-US" sz="700" dirty="0"/>
              <a:t> == 'n'):</a:t>
            </a:r>
          </a:p>
          <a:p>
            <a:r>
              <a:rPr lang="en-US" sz="700" dirty="0"/>
              <a:t>            print("\</a:t>
            </a:r>
            <a:r>
              <a:rPr lang="en-US" sz="700" dirty="0" err="1"/>
              <a:t>nByeBye.Thank</a:t>
            </a:r>
            <a:r>
              <a:rPr lang="en-US" sz="700" dirty="0"/>
              <a:t> you.")</a:t>
            </a:r>
          </a:p>
          <a:p>
            <a:r>
              <a:rPr lang="en-US" sz="700" dirty="0"/>
              <a:t>            break</a:t>
            </a:r>
          </a:p>
          <a:p>
            <a:r>
              <a:rPr lang="en-US" sz="700" dirty="0"/>
              <a:t>        else:</a:t>
            </a:r>
          </a:p>
          <a:p>
            <a:r>
              <a:rPr lang="en-US" sz="700" dirty="0"/>
              <a:t>            print("\</a:t>
            </a:r>
            <a:r>
              <a:rPr lang="en-US" sz="700" dirty="0" err="1"/>
              <a:t>nInvalid</a:t>
            </a:r>
            <a:r>
              <a:rPr lang="en-US" sz="700" dirty="0"/>
              <a:t> Input\n")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0BEFD-15D6-43B9-900E-25F5EBA0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72" panose="020B0503030000000003" pitchFamily="34" charset="0"/>
                <a:cs typeface="72" panose="020B0503030000000003" pitchFamily="34" charset="0"/>
              </a:rPr>
              <a:t>Codes – X GUI – Main 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21BC-53FE-4055-ACC6-CE04A309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C033-1CC0-4E26-9EC8-0D1B7382BD97}"/>
              </a:ext>
            </a:extLst>
          </p:cNvPr>
          <p:cNvSpPr txBox="1"/>
          <p:nvPr/>
        </p:nvSpPr>
        <p:spPr>
          <a:xfrm>
            <a:off x="1979802" y="1506970"/>
            <a:ext cx="3332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Convert color code into values and store in variables such as x1, x2, x3, x4.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EEF29F2-9F2D-4883-81CB-A6BEB9D0B790}"/>
              </a:ext>
            </a:extLst>
          </p:cNvPr>
          <p:cNvSpPr/>
          <p:nvPr/>
        </p:nvSpPr>
        <p:spPr>
          <a:xfrm>
            <a:off x="1921079" y="1434517"/>
            <a:ext cx="58723" cy="528507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7990-B172-4867-BCA4-DB5DC8653E83}"/>
              </a:ext>
            </a:extLst>
          </p:cNvPr>
          <p:cNvSpPr txBox="1"/>
          <p:nvPr/>
        </p:nvSpPr>
        <p:spPr>
          <a:xfrm>
            <a:off x="1821810" y="1997045"/>
            <a:ext cx="7871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Calculation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F847A7B-6E91-4C47-BF3B-1B43256CA4EF}"/>
              </a:ext>
            </a:extLst>
          </p:cNvPr>
          <p:cNvSpPr/>
          <p:nvPr/>
        </p:nvSpPr>
        <p:spPr>
          <a:xfrm>
            <a:off x="1763087" y="2067451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7E490-9D8F-4A6D-9C13-EC40C5C0D175}"/>
              </a:ext>
            </a:extLst>
          </p:cNvPr>
          <p:cNvSpPr txBox="1"/>
          <p:nvPr/>
        </p:nvSpPr>
        <p:spPr>
          <a:xfrm>
            <a:off x="1821809" y="2112461"/>
            <a:ext cx="38072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Adding prefix to result to have better visibility, such as M Ohm.  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1ABADB7-44B3-4A80-A15F-0B16CC571660}"/>
              </a:ext>
            </a:extLst>
          </p:cNvPr>
          <p:cNvSpPr/>
          <p:nvPr/>
        </p:nvSpPr>
        <p:spPr>
          <a:xfrm>
            <a:off x="1763087" y="2182867"/>
            <a:ext cx="58723" cy="90020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8CC38-B242-4A04-9A5C-4A4F421057B6}"/>
              </a:ext>
            </a:extLst>
          </p:cNvPr>
          <p:cNvSpPr txBox="1"/>
          <p:nvPr/>
        </p:nvSpPr>
        <p:spPr>
          <a:xfrm>
            <a:off x="3316012" y="2867874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5 Band routine which is similar routine as 4 bands but more variables.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9896B1C-60D5-4688-8935-EDB370EF0BBF}"/>
              </a:ext>
            </a:extLst>
          </p:cNvPr>
          <p:cNvSpPr/>
          <p:nvPr/>
        </p:nvSpPr>
        <p:spPr>
          <a:xfrm>
            <a:off x="3113714" y="2600915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F7CC7F-080F-4928-8CC8-0D3D623D2E2F}"/>
              </a:ext>
            </a:extLst>
          </p:cNvPr>
          <p:cNvSpPr txBox="1"/>
          <p:nvPr/>
        </p:nvSpPr>
        <p:spPr>
          <a:xfrm>
            <a:off x="3316012" y="3935863"/>
            <a:ext cx="2923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This is 6 Band routine which is similar routine as 4 bands but more variables.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04A2FA9-8272-4B65-8BDB-4936D4E9F502}"/>
              </a:ext>
            </a:extLst>
          </p:cNvPr>
          <p:cNvSpPr/>
          <p:nvPr/>
        </p:nvSpPr>
        <p:spPr>
          <a:xfrm>
            <a:off x="3113714" y="3668904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999DA-6BED-4355-9646-C91A46298744}"/>
              </a:ext>
            </a:extLst>
          </p:cNvPr>
          <p:cNvSpPr txBox="1"/>
          <p:nvPr/>
        </p:nvSpPr>
        <p:spPr>
          <a:xfrm>
            <a:off x="3686527" y="5267407"/>
            <a:ext cx="24094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Ask user whether to continue or </a:t>
            </a:r>
          </a:p>
          <a:p>
            <a:r>
              <a:rPr lang="en-US" sz="1100" dirty="0">
                <a:solidFill>
                  <a:srgbClr val="00B050"/>
                </a:solidFill>
                <a:latin typeface="72" panose="020B0503030000000003" pitchFamily="34" charset="0"/>
                <a:cs typeface="72" panose="020B0503030000000003" pitchFamily="34" charset="0"/>
              </a:rPr>
              <a:t>terminate the program.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7F0B10F-706D-4734-A521-4A9B79EA7828}"/>
              </a:ext>
            </a:extLst>
          </p:cNvPr>
          <p:cNvSpPr/>
          <p:nvPr/>
        </p:nvSpPr>
        <p:spPr>
          <a:xfrm>
            <a:off x="3484228" y="5000448"/>
            <a:ext cx="58723" cy="989573"/>
          </a:xfrm>
          <a:prstGeom prst="rightBrace">
            <a:avLst/>
          </a:prstGeom>
          <a:ln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1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ᝇᝂᝄ"/>
  <p:tag name="RANDOM" val="20"/>
  <p:tag name="CLINAME" val="ᝩគ᝗ក᝵ជជ᝽᝺᝽᝹᝸!ᝧᝨ᜴᝗ឃគ᝺᝽᝸᝹គឈ᝽᝵ក!ᝩគ᝗ក᝵ជជ᝽᝺᝽᝹᝸"/>
  <p:tag name="DATETIME" val="ᝅᝃᝅᝈᝃᝆᝄᝆᝄ᜴᜴ᝅᝈᝎᝅᝋ᜴᜼᝛ᝡᝨ᜿ᝅᝎᝄ᜽!ᝅᝃᝆᝄᝃᝆᝄᝆᝄ᜴᜴ᝅᝊᝎᝇᝄ᜴᜼᝛ᝡᝨ᜿ᝅᝎᝄ᜽!ᝅᝃᝆᝄᝃᝆᝄᝆᝄ᜴᜴ᝅᝊᝎᝇᝇ᜴᜼᝛ᝡᝨ᜿ᝅᝎᝄ᜽"/>
  <p:tag name="DONEBY" val="ᝧᝨᝰឈ᝵ញ᝺ឃញឆដ!ᝧᝨᝰឈ᝵ញ᝺ឃញឆដ!ᝧᝨᝰឈ᝵ញ᝺ឃញឆដ"/>
  <p:tag name="IPADDRESS" val="᝛ᝢ᝖᝗ᝫᝠᝅᝍᝈᝄ!᝛ᝢ᝖᝗ᝫᝠᝅᝍᝈᝄ!᝛ᝢ᝖᝗ᝫᝠᝅᝍᝈᝄ"/>
  <p:tag name="CHECKSUM" val="ᝈᝇᝆᝆ!ᝈᝉᝇᝋ!ᝈᝇᝅᝍ"/>
</p:tagLst>
</file>

<file path=ppt/theme/theme1.xml><?xml version="1.0" encoding="utf-8"?>
<a:theme xmlns:a="http://schemas.openxmlformats.org/drawingml/2006/main" name="ST PowerPoint Template 16x9">
  <a:themeElements>
    <a:clrScheme name="STMicroelectronics 2020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03234B"/>
      </a:hlink>
      <a:folHlink>
        <a:srgbClr val="03234B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E7467915-AA13-49D5-974A-F6C1945319E3}" vid="{A9674803-5581-4E2C-A9AC-EF6DFB6C20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211AD5DA37A9458C2962493D7DC14B" ma:contentTypeVersion="13" ma:contentTypeDescription="Create a new document." ma:contentTypeScope="" ma:versionID="f864bb5674d80d70a838dc29a2d66eef">
  <xsd:schema xmlns:xsd="http://www.w3.org/2001/XMLSchema" xmlns:xs="http://www.w3.org/2001/XMLSchema" xmlns:p="http://schemas.microsoft.com/office/2006/metadata/properties" xmlns:ns3="f3053290-03f5-4abd-a502-4193d9a980c9" xmlns:ns4="109e6646-2a17-4c65-a606-79e019c3d0f9" targetNamespace="http://schemas.microsoft.com/office/2006/metadata/properties" ma:root="true" ma:fieldsID="c090818561f5719306ae599b8a0af89b" ns3:_="" ns4:_="">
    <xsd:import namespace="f3053290-03f5-4abd-a502-4193d9a980c9"/>
    <xsd:import namespace="109e6646-2a17-4c65-a606-79e019c3d0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053290-03f5-4abd-a502-4193d9a980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e6646-2a17-4c65-a606-79e019c3d0f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9C4ACF-9EFE-4633-BBA5-B8C4D4C3EE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053290-03f5-4abd-a502-4193d9a980c9"/>
    <ds:schemaRef ds:uri="109e6646-2a17-4c65-a606-79e019c3d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5860E1-69D5-4E74-884D-9FA623A0A3A9}">
  <ds:schemaRefs>
    <ds:schemaRef ds:uri="http://schemas.microsoft.com/office/2006/documentManagement/types"/>
    <ds:schemaRef ds:uri="f3053290-03f5-4abd-a502-4193d9a980c9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109e6646-2a17-4c65-a606-79e019c3d0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F96EF55-315B-4492-B764-01F013E488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105</TotalTime>
  <Words>3978</Words>
  <Application>Microsoft Office PowerPoint</Application>
  <PresentationFormat>Widescreen</PresentationFormat>
  <Paragraphs>505</Paragraphs>
  <Slides>15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72</vt:lpstr>
      <vt:lpstr>Arial</vt:lpstr>
      <vt:lpstr>Times New Roman</vt:lpstr>
      <vt:lpstr>ST PowerPoint Template 16x9</vt:lpstr>
      <vt:lpstr>Resistor Color Code Calculator</vt:lpstr>
      <vt:lpstr>Agenda</vt:lpstr>
      <vt:lpstr>Objective</vt:lpstr>
      <vt:lpstr>Overview</vt:lpstr>
      <vt:lpstr>Methodology</vt:lpstr>
      <vt:lpstr>Demo</vt:lpstr>
      <vt:lpstr>PowerPoint Presentation</vt:lpstr>
      <vt:lpstr>Codes – X GUI - BATCH</vt:lpstr>
      <vt:lpstr>Codes – X GUI – Main flow</vt:lpstr>
      <vt:lpstr>Codes – X GUI – Techniques Used</vt:lpstr>
      <vt:lpstr>Codes – √ GUI - BATCH</vt:lpstr>
      <vt:lpstr>Codes – √ GUI – Main flow</vt:lpstr>
      <vt:lpstr>Codes – √ GUI – Techniques Used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Resistor Color Code Calculator</dc:title>
  <dc:creator>Hockyan TEE</dc:creator>
  <cp:keywords>STMicroelectronics;Template v1.14</cp:keywords>
  <cp:lastModifiedBy>Hockyan TEE</cp:lastModifiedBy>
  <cp:revision>22</cp:revision>
  <dcterms:created xsi:type="dcterms:W3CDTF">2021-05-03T02:53:04Z</dcterms:created>
  <dcterms:modified xsi:type="dcterms:W3CDTF">2021-05-03T04:59:57Z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0x0101000A211AD5DA37A9458C2962493D7DC14B</vt:lpwstr>
  </property>
</Properties>
</file>